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6"/>
  </p:notesMasterIdLst>
  <p:sldIdLst>
    <p:sldId id="280" r:id="rId2"/>
    <p:sldId id="295" r:id="rId3"/>
    <p:sldId id="466" r:id="rId4"/>
    <p:sldId id="285" r:id="rId5"/>
    <p:sldId id="467" r:id="rId6"/>
    <p:sldId id="468" r:id="rId7"/>
    <p:sldId id="460" r:id="rId8"/>
    <p:sldId id="294" r:id="rId9"/>
    <p:sldId id="293" r:id="rId10"/>
    <p:sldId id="289" r:id="rId11"/>
    <p:sldId id="296" r:id="rId12"/>
    <p:sldId id="292" r:id="rId13"/>
    <p:sldId id="290" r:id="rId14"/>
    <p:sldId id="465" r:id="rId15"/>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대학원생) 신종경 (인공지능대학원)" initials="(신(" lastIdx="1" clrIdx="0">
    <p:extLst>
      <p:ext uri="{19B8F6BF-5375-455C-9EA6-DF929625EA0E}">
        <p15:presenceInfo xmlns:p15="http://schemas.microsoft.com/office/powerpoint/2012/main" userId="S::shinjk1156@unist.ac.kr::4200c6d9-04bd-41ef-80b0-0f7db5574a1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F2DCDB"/>
    <a:srgbClr val="DCE6F2"/>
    <a:srgbClr val="CEEBE9"/>
    <a:srgbClr val="031553"/>
    <a:srgbClr val="E6E6E6"/>
    <a:srgbClr val="FFFFFF"/>
    <a:srgbClr val="5553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15" autoAdjust="0"/>
    <p:restoredTop sz="95781" autoAdjust="0"/>
  </p:normalViewPr>
  <p:slideViewPr>
    <p:cSldViewPr>
      <p:cViewPr varScale="1">
        <p:scale>
          <a:sx n="111" d="100"/>
          <a:sy n="111" d="100"/>
        </p:scale>
        <p:origin x="448" y="192"/>
      </p:cViewPr>
      <p:guideLst>
        <p:guide orient="horz" pos="2160"/>
        <p:guide pos="3840"/>
      </p:guideLst>
    </p:cSldViewPr>
  </p:slideViewPr>
  <p:outlineViewPr>
    <p:cViewPr>
      <p:scale>
        <a:sx n="33" d="100"/>
        <a:sy n="33" d="100"/>
      </p:scale>
      <p:origin x="0" y="0"/>
    </p:cViewPr>
  </p:outlineViewPr>
  <p:notesTextViewPr>
    <p:cViewPr>
      <p:scale>
        <a:sx n="140" d="100"/>
        <a:sy n="140" d="100"/>
      </p:scale>
      <p:origin x="0" y="0"/>
    </p:cViewPr>
  </p:notesTextViewPr>
  <p:gridSpacing cx="45000" cy="45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61147D-9E0D-454D-949F-70BCD8273560}" type="datetimeFigureOut">
              <a:rPr lang="ko-KR" altLang="en-US" smtClean="0"/>
              <a:t>2022. 8. 18.</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99B801-D4AF-4470-966F-3A2304EF5494}" type="slidenum">
              <a:rPr lang="ko-KR" altLang="en-US" smtClean="0"/>
              <a:t>‹#›</a:t>
            </a:fld>
            <a:endParaRPr lang="ko-KR" altLang="en-US"/>
          </a:p>
        </p:txBody>
      </p:sp>
    </p:spTree>
    <p:extLst>
      <p:ext uri="{BB962C8B-B14F-4D97-AF65-F5344CB8AC3E}">
        <p14:creationId xmlns:p14="http://schemas.microsoft.com/office/powerpoint/2010/main" val="242920931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ore-KR" sz="2800" kern="1200" dirty="0">
                <a:solidFill>
                  <a:schemeClr val="tx1"/>
                </a:solidFill>
                <a:effectLst/>
                <a:latin typeface="+mn-lt"/>
                <a:ea typeface="+mn-ea"/>
                <a:cs typeface="+mn-cs"/>
              </a:rPr>
              <a:t>Hello, first of all, thanks to all the presenters for allowing me to be a first presenter.</a:t>
            </a:r>
          </a:p>
          <a:p>
            <a:pPr latinLnBrk="1"/>
            <a:r>
              <a:rPr lang="en-US" altLang="ko-Kore-KR" sz="2800" kern="1200" dirty="0">
                <a:solidFill>
                  <a:schemeClr val="tx1"/>
                </a:solidFill>
                <a:effectLst/>
                <a:latin typeface="+mn-lt"/>
                <a:ea typeface="+mn-ea"/>
                <a:cs typeface="+mn-cs"/>
              </a:rPr>
              <a:t>my name is </a:t>
            </a:r>
            <a:r>
              <a:rPr lang="en-US" altLang="ko-Kore-KR" sz="2800" kern="1200" dirty="0" err="1">
                <a:solidFill>
                  <a:schemeClr val="tx1"/>
                </a:solidFill>
                <a:effectLst/>
                <a:latin typeface="+mn-lt"/>
                <a:ea typeface="+mn-ea"/>
                <a:cs typeface="+mn-cs"/>
              </a:rPr>
              <a:t>Jongkyung</a:t>
            </a:r>
            <a:r>
              <a:rPr lang="en-US" altLang="ko-Kore-KR" sz="2800" kern="1200" dirty="0">
                <a:solidFill>
                  <a:schemeClr val="tx1"/>
                </a:solidFill>
                <a:effectLst/>
                <a:latin typeface="+mn-lt"/>
                <a:ea typeface="+mn-ea"/>
                <a:cs typeface="+mn-cs"/>
              </a:rPr>
              <a:t> Shin. I am a Ph.D. student at UNIST / from South Korea. </a:t>
            </a:r>
          </a:p>
          <a:p>
            <a:pPr latinLnBrk="1"/>
            <a:r>
              <a:rPr lang="en-US" altLang="ko-Kore-KR" sz="2800" kern="1200" dirty="0">
                <a:solidFill>
                  <a:schemeClr val="tx1"/>
                </a:solidFill>
                <a:effectLst/>
                <a:latin typeface="+mn-lt"/>
                <a:ea typeface="+mn-ea"/>
                <a:cs typeface="+mn-cs"/>
              </a:rPr>
              <a:t>It is a great honor to present my research at this conference. //</a:t>
            </a:r>
          </a:p>
          <a:p>
            <a:pPr latinLnBrk="1"/>
            <a:r>
              <a:rPr lang="en-US" altLang="ko-Kore-KR" sz="2800" kern="1200" dirty="0">
                <a:solidFill>
                  <a:schemeClr val="tx1"/>
                </a:solidFill>
                <a:effectLst/>
                <a:latin typeface="+mn-lt"/>
                <a:ea typeface="+mn-ea"/>
                <a:cs typeface="+mn-cs"/>
              </a:rPr>
              <a:t>The title of our paper is~</a:t>
            </a:r>
          </a:p>
        </p:txBody>
      </p:sp>
      <p:sp>
        <p:nvSpPr>
          <p:cNvPr id="4" name="슬라이드 번호 개체 틀 3"/>
          <p:cNvSpPr>
            <a:spLocks noGrp="1"/>
          </p:cNvSpPr>
          <p:nvPr>
            <p:ph type="sldNum" sz="quarter" idx="5"/>
          </p:nvPr>
        </p:nvSpPr>
        <p:spPr/>
        <p:txBody>
          <a:bodyPr/>
          <a:lstStyle/>
          <a:p>
            <a:fld id="{DE99B801-D4AF-4470-966F-3A2304EF5494}" type="slidenum">
              <a:rPr lang="ko-KR" altLang="en-US" smtClean="0"/>
              <a:t>1</a:t>
            </a:fld>
            <a:endParaRPr lang="ko-KR" altLang="en-US"/>
          </a:p>
        </p:txBody>
      </p:sp>
    </p:spTree>
    <p:extLst>
      <p:ext uri="{BB962C8B-B14F-4D97-AF65-F5344CB8AC3E}">
        <p14:creationId xmlns:p14="http://schemas.microsoft.com/office/powerpoint/2010/main" val="39140342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kern="1200" dirty="0">
                <a:solidFill>
                  <a:schemeClr val="tx1"/>
                </a:solidFill>
                <a:effectLst/>
                <a:latin typeface="+mn-lt"/>
                <a:ea typeface="+mn-ea"/>
                <a:cs typeface="+mn-cs"/>
              </a:rPr>
              <a:t>We compared the performance of RCN recommender and the others sequential recommender systems.</a:t>
            </a:r>
          </a:p>
          <a:p>
            <a:pPr latinLnBrk="1"/>
            <a:endParaRPr lang="en-US"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Here, the point is that our model considers </a:t>
            </a:r>
            <a:r>
              <a:rPr lang="en-US" altLang="ko-KR" sz="1200" kern="1200" dirty="0" err="1">
                <a:solidFill>
                  <a:schemeClr val="tx1"/>
                </a:solidFill>
                <a:effectLst/>
                <a:latin typeface="+mn-lt"/>
                <a:ea typeface="+mn-ea"/>
                <a:cs typeface="+mn-cs"/>
              </a:rPr>
              <a:t>spatio</a:t>
            </a:r>
            <a:r>
              <a:rPr lang="en-US" altLang="ko-KR" sz="1200" kern="1200" dirty="0">
                <a:solidFill>
                  <a:schemeClr val="tx1"/>
                </a:solidFill>
                <a:effectLst/>
                <a:latin typeface="+mn-lt"/>
                <a:ea typeface="+mn-ea"/>
                <a:cs typeface="+mn-cs"/>
              </a:rPr>
              <a:t>-temporal context while the baselines only consider temporal information.</a:t>
            </a:r>
          </a:p>
          <a:p>
            <a:pPr latinLnBrk="1"/>
            <a:endParaRPr lang="en-US"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As you can see in this table, our model, the RCN recommender, showed the best performance, which proves that// the </a:t>
            </a:r>
            <a:r>
              <a:rPr lang="en-US" altLang="ko-KR" sz="1200" kern="1200" dirty="0" err="1">
                <a:solidFill>
                  <a:schemeClr val="tx1"/>
                </a:solidFill>
                <a:effectLst/>
                <a:latin typeface="+mn-lt"/>
                <a:ea typeface="+mn-ea"/>
                <a:cs typeface="+mn-cs"/>
              </a:rPr>
              <a:t>spatio</a:t>
            </a:r>
            <a:r>
              <a:rPr lang="en-US" altLang="ko-KR" sz="1200" kern="1200" dirty="0">
                <a:solidFill>
                  <a:schemeClr val="tx1"/>
                </a:solidFill>
                <a:effectLst/>
                <a:latin typeface="+mn-lt"/>
                <a:ea typeface="+mn-ea"/>
                <a:cs typeface="+mn-cs"/>
              </a:rPr>
              <a:t>-temporal context actually works. </a:t>
            </a:r>
          </a:p>
        </p:txBody>
      </p:sp>
      <p:sp>
        <p:nvSpPr>
          <p:cNvPr id="4" name="슬라이드 번호 개체 틀 3"/>
          <p:cNvSpPr>
            <a:spLocks noGrp="1"/>
          </p:cNvSpPr>
          <p:nvPr>
            <p:ph type="sldNum" sz="quarter" idx="5"/>
          </p:nvPr>
        </p:nvSpPr>
        <p:spPr/>
        <p:txBody>
          <a:bodyPr/>
          <a:lstStyle/>
          <a:p>
            <a:fld id="{DE99B801-D4AF-4470-966F-3A2304EF5494}" type="slidenum">
              <a:rPr lang="ko-KR" altLang="en-US" smtClean="0"/>
              <a:t>10</a:t>
            </a:fld>
            <a:endParaRPr lang="ko-KR" altLang="en-US"/>
          </a:p>
        </p:txBody>
      </p:sp>
    </p:spTree>
    <p:extLst>
      <p:ext uri="{BB962C8B-B14F-4D97-AF65-F5344CB8AC3E}">
        <p14:creationId xmlns:p14="http://schemas.microsoft.com/office/powerpoint/2010/main" val="477924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pPr latinLnBrk="1"/>
                <a:r>
                  <a:rPr lang="en-US" altLang="ko-KR" sz="1200" kern="1200" dirty="0">
                    <a:solidFill>
                      <a:schemeClr val="tx1"/>
                    </a:solidFill>
                    <a:effectLst/>
                    <a:latin typeface="+mn-lt"/>
                    <a:ea typeface="+mn-ea"/>
                    <a:cs typeface="+mn-cs"/>
                  </a:rPr>
                  <a:t>Also, we conducted ablation study. </a:t>
                </a:r>
              </a:p>
              <a:p>
                <a:pPr latinLnBrk="1"/>
                <a:endParaRPr lang="en-US"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Specifically,</a:t>
                </a:r>
                <a:r>
                  <a:rPr lang="en-US" altLang="ko-KR" sz="1200" kern="1200" baseline="0" dirty="0">
                    <a:solidFill>
                      <a:schemeClr val="tx1"/>
                    </a:solidFill>
                    <a:effectLst/>
                    <a:latin typeface="+mn-lt"/>
                    <a:ea typeface="+mn-ea"/>
                    <a:cs typeface="+mn-cs"/>
                  </a:rPr>
                  <a:t> we changed </a:t>
                </a:r>
                <a14:m>
                  <m:oMath xmlns:m="http://schemas.openxmlformats.org/officeDocument/2006/math">
                    <m:r>
                      <a:rPr lang="en-US" altLang="ko-KR" sz="1200" i="1" kern="1200" smtClean="0">
                        <a:solidFill>
                          <a:schemeClr val="tx1"/>
                        </a:solidFill>
                        <a:effectLst/>
                        <a:latin typeface="Cambria Math" panose="02040503050406030204" pitchFamily="18" charset="0"/>
                        <a:ea typeface="+mn-ea"/>
                        <a:cs typeface="+mn-cs"/>
                      </a:rPr>
                      <m:t>𝜆</m:t>
                    </m:r>
                  </m:oMath>
                </a14:m>
                <a:r>
                  <a:rPr lang="en-US" altLang="ko-KR" sz="1200" kern="1200" dirty="0">
                    <a:solidFill>
                      <a:schemeClr val="tx1"/>
                    </a:solidFill>
                    <a:effectLst/>
                    <a:latin typeface="+mn-lt"/>
                    <a:ea typeface="+mn-ea"/>
                    <a:cs typeface="+mn-cs"/>
                  </a:rPr>
                  <a:t> value</a:t>
                </a:r>
                <a:r>
                  <a:rPr lang="en-US" altLang="ko-KR" sz="1200" kern="1200" baseline="0" dirty="0">
                    <a:solidFill>
                      <a:schemeClr val="tx1"/>
                    </a:solidFill>
                    <a:effectLst/>
                    <a:latin typeface="+mn-lt"/>
                    <a:ea typeface="+mn-ea"/>
                    <a:cs typeface="+mn-cs"/>
                  </a:rPr>
                  <a:t> of reward function and compared the performances.</a:t>
                </a:r>
                <a:endParaRPr lang="ko-KR" altLang="ko-KR" sz="1200" kern="1200" dirty="0">
                  <a:solidFill>
                    <a:schemeClr val="tx1"/>
                  </a:solidFill>
                  <a:effectLst/>
                  <a:latin typeface="+mn-lt"/>
                  <a:ea typeface="+mn-ea"/>
                  <a:cs typeface="+mn-cs"/>
                </a:endParaRPr>
              </a:p>
              <a:p>
                <a:pPr latinLnBrk="1"/>
                <a:br>
                  <a:rPr lang="en-US" altLang="ko-KR" sz="1200" kern="120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The result shows that the LOS, the length</a:t>
                </a:r>
                <a:r>
                  <a:rPr lang="en-US" altLang="ko-KR" sz="1200" kern="1200" baseline="0" dirty="0">
                    <a:solidFill>
                      <a:schemeClr val="tx1"/>
                    </a:solidFill>
                    <a:effectLst/>
                    <a:latin typeface="+mn-lt"/>
                    <a:ea typeface="+mn-ea"/>
                    <a:cs typeface="+mn-cs"/>
                  </a:rPr>
                  <a:t> of shopping, is</a:t>
                </a:r>
                <a:r>
                  <a:rPr lang="en-US" altLang="ko-KR" sz="1200" kern="1200" dirty="0">
                    <a:solidFill>
                      <a:schemeClr val="tx1"/>
                    </a:solidFill>
                    <a:effectLst/>
                    <a:latin typeface="+mn-lt"/>
                    <a:ea typeface="+mn-ea"/>
                    <a:cs typeface="+mn-cs"/>
                  </a:rPr>
                  <a:t> well controlled as expected /such that the higher lambda value</a:t>
                </a:r>
                <a:r>
                  <a:rPr lang="en-US" altLang="ko-KR" sz="1200" kern="1200" baseline="0" dirty="0">
                    <a:solidFill>
                      <a:schemeClr val="tx1"/>
                    </a:solidFill>
                    <a:effectLst/>
                    <a:latin typeface="+mn-lt"/>
                    <a:ea typeface="+mn-ea"/>
                    <a:cs typeface="+mn-cs"/>
                  </a:rPr>
                  <a:t> derives the user model/ to accept as less items as possible.</a:t>
                </a:r>
              </a:p>
              <a:p>
                <a:pPr latinLnBrk="1"/>
                <a:endParaRPr lang="en-US" altLang="ko-KR" sz="1200" kern="1200" baseline="0" dirty="0">
                  <a:solidFill>
                    <a:schemeClr val="tx1"/>
                  </a:solidFill>
                  <a:effectLst/>
                  <a:latin typeface="+mn-lt"/>
                  <a:ea typeface="+mn-ea"/>
                  <a:cs typeface="+mn-cs"/>
                </a:endParaRPr>
              </a:p>
              <a:p>
                <a:pPr latinLnBrk="1"/>
                <a:r>
                  <a:rPr lang="en-US" altLang="ko-KR" sz="1200" kern="1200" baseline="0" dirty="0">
                    <a:solidFill>
                      <a:schemeClr val="tx1"/>
                    </a:solidFill>
                    <a:effectLst/>
                    <a:latin typeface="+mn-lt"/>
                    <a:ea typeface="+mn-ea"/>
                    <a:cs typeface="+mn-cs"/>
                  </a:rPr>
                  <a:t>However, the</a:t>
                </a:r>
                <a:r>
                  <a:rPr lang="en-US" altLang="ko-KR" sz="1200" kern="1200" dirty="0">
                    <a:solidFill>
                      <a:schemeClr val="tx1"/>
                    </a:solidFill>
                    <a:effectLst/>
                    <a:latin typeface="+mn-lt"/>
                    <a:ea typeface="+mn-ea"/>
                    <a:cs typeface="+mn-cs"/>
                  </a:rPr>
                  <a:t> TPR</a:t>
                </a:r>
                <a:r>
                  <a:rPr lang="en-US" altLang="ko-KR" sz="1200" kern="1200" baseline="0" dirty="0">
                    <a:solidFill>
                      <a:schemeClr val="tx1"/>
                    </a:solidFill>
                    <a:effectLst/>
                    <a:latin typeface="+mn-lt"/>
                    <a:ea typeface="+mn-ea"/>
                    <a:cs typeface="+mn-cs"/>
                  </a:rPr>
                  <a:t>, which denotes /the total price of recommended items, </a:t>
                </a:r>
                <a:r>
                  <a:rPr lang="en-US" altLang="ko-KR" sz="1200" kern="1200" dirty="0">
                    <a:solidFill>
                      <a:schemeClr val="tx1"/>
                    </a:solidFill>
                    <a:effectLst/>
                    <a:latin typeface="+mn-lt"/>
                    <a:ea typeface="+mn-ea"/>
                    <a:cs typeface="+mn-cs"/>
                  </a:rPr>
                  <a:t>is maximized when </a:t>
                </a:r>
                <a14:m>
                  <m:oMath xmlns:m="http://schemas.openxmlformats.org/officeDocument/2006/math">
                    <m:r>
                      <a:rPr lang="en-US" altLang="ko-KR" sz="1200" i="1" kern="1200">
                        <a:solidFill>
                          <a:schemeClr val="tx1"/>
                        </a:solidFill>
                        <a:effectLst/>
                        <a:latin typeface="Cambria Math" panose="02040503050406030204" pitchFamily="18" charset="0"/>
                        <a:ea typeface="+mn-ea"/>
                        <a:cs typeface="+mn-cs"/>
                      </a:rPr>
                      <m:t>𝜆</m:t>
                    </m:r>
                  </m:oMath>
                </a14:m>
                <a:r>
                  <a:rPr lang="en-US" altLang="ko-KR" sz="1200" kern="1200" dirty="0">
                    <a:solidFill>
                      <a:schemeClr val="tx1"/>
                    </a:solidFill>
                    <a:effectLst/>
                    <a:latin typeface="+mn-lt"/>
                    <a:ea typeface="+mn-ea"/>
                    <a:cs typeface="+mn-cs"/>
                  </a:rPr>
                  <a:t> = 0.5.</a:t>
                </a:r>
                <a:r>
                  <a:rPr lang="en-US" altLang="ko-KR" sz="1200" kern="1200" baseline="0" dirty="0">
                    <a:solidFill>
                      <a:schemeClr val="tx1"/>
                    </a:solidFill>
                    <a:effectLst/>
                    <a:latin typeface="+mn-lt"/>
                    <a:ea typeface="+mn-ea"/>
                    <a:cs typeface="+mn-cs"/>
                  </a:rPr>
                  <a:t> </a:t>
                </a:r>
              </a:p>
              <a:p>
                <a:pPr latinLnBrk="1"/>
                <a:endParaRPr lang="en-US" altLang="ko-KR" sz="1200" kern="1200" baseline="0" dirty="0">
                  <a:solidFill>
                    <a:schemeClr val="tx1"/>
                  </a:solidFill>
                  <a:effectLst/>
                  <a:latin typeface="+mn-lt"/>
                  <a:ea typeface="+mn-ea"/>
                  <a:cs typeface="+mn-cs"/>
                </a:endParaRPr>
              </a:p>
              <a:p>
                <a:pPr latinLnBrk="1"/>
                <a:r>
                  <a:rPr lang="en-US" altLang="ko-KR" sz="1200" kern="1200" baseline="0" dirty="0">
                    <a:solidFill>
                      <a:schemeClr val="tx1"/>
                    </a:solidFill>
                    <a:effectLst/>
                    <a:latin typeface="+mn-lt"/>
                    <a:ea typeface="+mn-ea"/>
                    <a:cs typeface="+mn-cs"/>
                  </a:rPr>
                  <a:t>This implies that the sales control /depends on the length of shopping because/ the longer time for shopping// the more chance for recommendations.</a:t>
                </a:r>
                <a:endParaRPr lang="ko-KR" altLang="ko-KR" sz="1200" kern="1200" dirty="0">
                  <a:solidFill>
                    <a:schemeClr val="tx1"/>
                  </a:solidFill>
                  <a:effectLst/>
                  <a:latin typeface="+mn-lt"/>
                  <a:ea typeface="+mn-ea"/>
                  <a:cs typeface="+mn-cs"/>
                </a:endParaRPr>
              </a:p>
              <a:p>
                <a:endParaRPr lang="ko-KR" altLang="en-US" dirty="0"/>
              </a:p>
            </p:txBody>
          </p:sp>
        </mc:Choice>
        <mc:Fallback xmlns="">
          <p:sp>
            <p:nvSpPr>
              <p:cNvPr id="3" name="슬라이드 노트 개체 틀 2"/>
              <p:cNvSpPr>
                <a:spLocks noGrp="1"/>
              </p:cNvSpPr>
              <p:nvPr>
                <p:ph type="body" idx="1"/>
              </p:nvPr>
            </p:nvSpPr>
            <p:spPr/>
            <p:txBody>
              <a:bodyPr/>
              <a:lstStyle/>
              <a:p>
                <a:pPr latinLnBrk="1"/>
                <a:r>
                  <a:rPr lang="en-US" altLang="ko-KR" sz="1200" kern="1200" dirty="0">
                    <a:solidFill>
                      <a:schemeClr val="tx1"/>
                    </a:solidFill>
                    <a:effectLst/>
                    <a:latin typeface="+mn-lt"/>
                    <a:ea typeface="+mn-ea"/>
                    <a:cs typeface="+mn-cs"/>
                  </a:rPr>
                  <a:t>We tested the performance of our model trained according to different </a:t>
                </a:r>
                <a:r>
                  <a:rPr lang="en-US" altLang="ko-KR" sz="1200" i="0" kern="1200">
                    <a:solidFill>
                      <a:schemeClr val="tx1"/>
                    </a:solidFill>
                    <a:effectLst/>
                    <a:latin typeface="+mn-lt"/>
                    <a:ea typeface="+mn-ea"/>
                    <a:cs typeface="+mn-cs"/>
                  </a:rPr>
                  <a:t>𝜆</a:t>
                </a:r>
                <a:r>
                  <a:rPr lang="en-US" altLang="ko-KR" sz="1200" kern="1200" dirty="0">
                    <a:solidFill>
                      <a:schemeClr val="tx1"/>
                    </a:solidFill>
                    <a:effectLst/>
                    <a:latin typeface="+mn-lt"/>
                    <a:ea typeface="+mn-ea"/>
                    <a:cs typeface="+mn-cs"/>
                  </a:rPr>
                  <a:t> values</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The result shows that the LOS control works as expected and TPR is maximized at </a:t>
                </a:r>
                <a:r>
                  <a:rPr lang="en-US" altLang="ko-KR" sz="1200" i="0" kern="1200">
                    <a:solidFill>
                      <a:schemeClr val="tx1"/>
                    </a:solidFill>
                    <a:effectLst/>
                    <a:latin typeface="+mn-lt"/>
                    <a:ea typeface="+mn-ea"/>
                    <a:cs typeface="+mn-cs"/>
                  </a:rPr>
                  <a:t>𝜆</a:t>
                </a:r>
                <a:r>
                  <a:rPr lang="en-US" altLang="ko-KR" sz="1200" kern="1200" dirty="0">
                    <a:solidFill>
                      <a:schemeClr val="tx1"/>
                    </a:solidFill>
                    <a:effectLst/>
                    <a:latin typeface="+mn-lt"/>
                    <a:ea typeface="+mn-ea"/>
                    <a:cs typeface="+mn-cs"/>
                  </a:rPr>
                  <a:t> = 0.5</a:t>
                </a:r>
                <a:endParaRPr lang="ko-KR" altLang="ko-KR" sz="1200" kern="1200" dirty="0">
                  <a:solidFill>
                    <a:schemeClr val="tx1"/>
                  </a:solidFill>
                  <a:effectLst/>
                  <a:latin typeface="+mn-lt"/>
                  <a:ea typeface="+mn-ea"/>
                  <a:cs typeface="+mn-cs"/>
                </a:endParaRPr>
              </a:p>
              <a:p>
                <a:endParaRPr lang="ko-KR" altLang="en-US" dirty="0"/>
              </a:p>
            </p:txBody>
          </p:sp>
        </mc:Fallback>
      </mc:AlternateContent>
      <p:sp>
        <p:nvSpPr>
          <p:cNvPr id="4" name="슬라이드 번호 개체 틀 3"/>
          <p:cNvSpPr>
            <a:spLocks noGrp="1"/>
          </p:cNvSpPr>
          <p:nvPr>
            <p:ph type="sldNum" sz="quarter" idx="5"/>
          </p:nvPr>
        </p:nvSpPr>
        <p:spPr/>
        <p:txBody>
          <a:bodyPr/>
          <a:lstStyle/>
          <a:p>
            <a:fld id="{DE99B801-D4AF-4470-966F-3A2304EF5494}" type="slidenum">
              <a:rPr lang="ko-KR" altLang="en-US" smtClean="0"/>
              <a:t>11</a:t>
            </a:fld>
            <a:endParaRPr lang="ko-KR" altLang="en-US"/>
          </a:p>
        </p:txBody>
      </p:sp>
    </p:spTree>
    <p:extLst>
      <p:ext uri="{BB962C8B-B14F-4D97-AF65-F5344CB8AC3E}">
        <p14:creationId xmlns:p14="http://schemas.microsoft.com/office/powerpoint/2010/main" val="291187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a:solidFill>
                  <a:schemeClr val="tx1"/>
                </a:solidFill>
                <a:effectLst/>
                <a:latin typeface="+mn-lt"/>
                <a:ea typeface="+mn-ea"/>
                <a:cs typeface="+mn-cs"/>
              </a:rPr>
              <a:t>This is example of result in the 2D-pixel world according to the lambda value</a:t>
            </a:r>
            <a:endParaRPr lang="ko-KR" altLang="ko-KR" sz="1200" kern="1200" dirty="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5"/>
          </p:nvPr>
        </p:nvSpPr>
        <p:spPr/>
        <p:txBody>
          <a:bodyPr/>
          <a:lstStyle/>
          <a:p>
            <a:fld id="{DE99B801-D4AF-4470-966F-3A2304EF5494}" type="slidenum">
              <a:rPr lang="ko-KR" altLang="en-US" smtClean="0"/>
              <a:t>12</a:t>
            </a:fld>
            <a:endParaRPr lang="ko-KR" altLang="en-US"/>
          </a:p>
        </p:txBody>
      </p:sp>
    </p:spTree>
    <p:extLst>
      <p:ext uri="{BB962C8B-B14F-4D97-AF65-F5344CB8AC3E}">
        <p14:creationId xmlns:p14="http://schemas.microsoft.com/office/powerpoint/2010/main" val="2254188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In conclusion, we believe that our work will contribute to advancing many location-based services for offline stores, shopping malls and so on.</a:t>
            </a:r>
          </a:p>
          <a:p>
            <a:r>
              <a:rPr lang="en-US" altLang="ko-KR" dirty="0"/>
              <a:t>Specifically, we introduce the concept of gamification. the advantage of gamification approach is that we do not need any devices that capture the spatiotemporal contexts in training step.</a:t>
            </a:r>
          </a:p>
          <a:p>
            <a:endParaRPr lang="en-US" altLang="ko-KR" dirty="0"/>
          </a:p>
          <a:p>
            <a:r>
              <a:rPr lang="en-US" altLang="ko-KR" dirty="0"/>
              <a:t>In addition, gamification approach allow us to simulate the virtual interaction between user and recommender system .</a:t>
            </a:r>
          </a:p>
          <a:p>
            <a:r>
              <a:rPr lang="en-US" altLang="ko-KR" dirty="0"/>
              <a:t>So that we can analyze the controllability of recommender system //in terms of sales operation under the interactive scenario.</a:t>
            </a:r>
          </a:p>
          <a:p>
            <a:endParaRPr lang="en-US" altLang="ko-KR" dirty="0"/>
          </a:p>
          <a:p>
            <a:r>
              <a:rPr lang="en-US" altLang="ko-KR" dirty="0"/>
              <a:t>As a future work, we are planning to develop an automatic engine that transform the floor plan into the pixel world. And we also try to solve the existing problem in recommender system.</a:t>
            </a:r>
          </a:p>
        </p:txBody>
      </p:sp>
      <p:sp>
        <p:nvSpPr>
          <p:cNvPr id="4" name="슬라이드 번호 개체 틀 3"/>
          <p:cNvSpPr>
            <a:spLocks noGrp="1"/>
          </p:cNvSpPr>
          <p:nvPr>
            <p:ph type="sldNum" sz="quarter" idx="5"/>
          </p:nvPr>
        </p:nvSpPr>
        <p:spPr/>
        <p:txBody>
          <a:bodyPr/>
          <a:lstStyle/>
          <a:p>
            <a:fld id="{DE99B801-D4AF-4470-966F-3A2304EF5494}" type="slidenum">
              <a:rPr lang="ko-KR" altLang="en-US" smtClean="0"/>
              <a:t>13</a:t>
            </a:fld>
            <a:endParaRPr lang="ko-KR" altLang="en-US"/>
          </a:p>
        </p:txBody>
      </p:sp>
    </p:spTree>
    <p:extLst>
      <p:ext uri="{BB962C8B-B14F-4D97-AF65-F5344CB8AC3E}">
        <p14:creationId xmlns:p14="http://schemas.microsoft.com/office/powerpoint/2010/main" val="2837452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a:solidFill>
                  <a:schemeClr val="tx1"/>
                </a:solidFill>
                <a:effectLst/>
                <a:latin typeface="+mn-lt"/>
                <a:ea typeface="+mn-ea"/>
                <a:cs typeface="+mn-cs"/>
              </a:rPr>
              <a:t>This is end of my presentation. Thank you for your attention.</a:t>
            </a:r>
            <a:endParaRPr lang="ko-KR" altLang="ko-KR" sz="1200" kern="1200" dirty="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5"/>
          </p:nvPr>
        </p:nvSpPr>
        <p:spPr/>
        <p:txBody>
          <a:bodyPr/>
          <a:lstStyle/>
          <a:p>
            <a:fld id="{DE99B801-D4AF-4470-966F-3A2304EF5494}" type="slidenum">
              <a:rPr lang="ko-KR" altLang="en-US" smtClean="0"/>
              <a:t>14</a:t>
            </a:fld>
            <a:endParaRPr lang="ko-KR" altLang="en-US"/>
          </a:p>
        </p:txBody>
      </p:sp>
    </p:spTree>
    <p:extLst>
      <p:ext uri="{BB962C8B-B14F-4D97-AF65-F5344CB8AC3E}">
        <p14:creationId xmlns:p14="http://schemas.microsoft.com/office/powerpoint/2010/main" val="2901073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kern="1200" dirty="0">
                <a:solidFill>
                  <a:schemeClr val="tx1"/>
                </a:solidFill>
                <a:effectLst/>
                <a:latin typeface="+mn-lt"/>
                <a:ea typeface="+mn-ea"/>
                <a:cs typeface="+mn-cs"/>
              </a:rPr>
              <a:t>Let me explain the background of our research first.</a:t>
            </a:r>
          </a:p>
          <a:p>
            <a:pPr latinLnBrk="1"/>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The offline retailers have attempted to manage their stores and provide new experiences to their customers.</a:t>
            </a:r>
          </a:p>
          <a:p>
            <a:pPr latinLnBrk="1"/>
            <a:endParaRPr lang="en-US"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For example, some companies analyzed the customer's movement using cameras to reduce congestion. Also, some stores introduce smart shopping carts and location-based recommender systems using beacon devices.</a:t>
            </a:r>
          </a:p>
          <a:p>
            <a:pPr latinLnBrk="1"/>
            <a:endParaRPr lang="ko-KR" altLang="ko-KR" sz="1200" kern="1200" dirty="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5"/>
          </p:nvPr>
        </p:nvSpPr>
        <p:spPr/>
        <p:txBody>
          <a:bodyPr/>
          <a:lstStyle/>
          <a:p>
            <a:fld id="{DE99B801-D4AF-4470-966F-3A2304EF5494}" type="slidenum">
              <a:rPr lang="ko-KR" altLang="en-US" smtClean="0"/>
              <a:t>2</a:t>
            </a:fld>
            <a:endParaRPr lang="ko-KR" altLang="en-US"/>
          </a:p>
        </p:txBody>
      </p:sp>
    </p:spTree>
    <p:extLst>
      <p:ext uri="{BB962C8B-B14F-4D97-AF65-F5344CB8AC3E}">
        <p14:creationId xmlns:p14="http://schemas.microsoft.com/office/powerpoint/2010/main" val="732623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kern="1200" dirty="0">
                <a:solidFill>
                  <a:schemeClr val="tx1"/>
                </a:solidFill>
                <a:effectLst/>
                <a:latin typeface="+mn-lt"/>
                <a:ea typeface="+mn-ea"/>
                <a:cs typeface="+mn-cs"/>
              </a:rPr>
              <a:t>Taking this background into account, we define the goal of our research to develop interactive recommender system for offline store. Specifically, we focus on two concept, interaction and offline store.</a:t>
            </a:r>
          </a:p>
          <a:p>
            <a:endParaRPr lang="en-US" altLang="ko-KR" dirty="0"/>
          </a:p>
          <a:p>
            <a:r>
              <a:rPr lang="en-US" altLang="ko-KR" dirty="0"/>
              <a:t>Let me first describe the concept of offline store which has different property compared to online store such as </a:t>
            </a:r>
            <a:r>
              <a:rPr lang="en-US" altLang="ko-KR" dirty="0" err="1"/>
              <a:t>ebay</a:t>
            </a:r>
            <a:r>
              <a:rPr lang="en-US" altLang="ko-KR" dirty="0"/>
              <a:t> and </a:t>
            </a:r>
            <a:r>
              <a:rPr lang="en-US" altLang="ko-KR" dirty="0" err="1"/>
              <a:t>amarzon</a:t>
            </a:r>
            <a:r>
              <a:rPr lang="en-US" altLang="ko-KR" dirty="0"/>
              <a:t>. After then, I am going to explain the concept of interactive recommender system.//</a:t>
            </a:r>
          </a:p>
          <a:p>
            <a:endParaRPr lang="en-US" altLang="ko-KR" dirty="0"/>
          </a:p>
          <a:p>
            <a:r>
              <a:rPr lang="en-US" altLang="ko-KR" dirty="0"/>
              <a:t>For clear understanding, I notice that we assume this recommender system is for general customers not for individual customer</a:t>
            </a:r>
            <a:endParaRPr lang="ko-KR" altLang="en-US" dirty="0"/>
          </a:p>
        </p:txBody>
      </p:sp>
      <p:sp>
        <p:nvSpPr>
          <p:cNvPr id="4" name="슬라이드 번호 개체 틀 3"/>
          <p:cNvSpPr>
            <a:spLocks noGrp="1"/>
          </p:cNvSpPr>
          <p:nvPr>
            <p:ph type="sldNum" sz="quarter" idx="5"/>
          </p:nvPr>
        </p:nvSpPr>
        <p:spPr/>
        <p:txBody>
          <a:bodyPr/>
          <a:lstStyle/>
          <a:p>
            <a:fld id="{DE99B801-D4AF-4470-966F-3A2304EF5494}" type="slidenum">
              <a:rPr lang="ko-KR" altLang="en-US" smtClean="0"/>
              <a:t>3</a:t>
            </a:fld>
            <a:endParaRPr lang="ko-KR" altLang="en-US"/>
          </a:p>
        </p:txBody>
      </p:sp>
    </p:spTree>
    <p:extLst>
      <p:ext uri="{BB962C8B-B14F-4D97-AF65-F5344CB8AC3E}">
        <p14:creationId xmlns:p14="http://schemas.microsoft.com/office/powerpoint/2010/main" val="3705514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400" kern="1200" dirty="0">
                <a:solidFill>
                  <a:schemeClr val="tx1"/>
                </a:solidFill>
                <a:effectLst/>
                <a:latin typeface="+mn-lt"/>
                <a:ea typeface="+mn-ea"/>
                <a:cs typeface="+mn-cs"/>
              </a:rPr>
              <a:t>We analyzed the main difference</a:t>
            </a:r>
            <a:r>
              <a:rPr lang="ko-KR" altLang="en-US" sz="1400" kern="1200" dirty="0">
                <a:solidFill>
                  <a:schemeClr val="tx1"/>
                </a:solidFill>
                <a:effectLst/>
                <a:latin typeface="+mn-lt"/>
                <a:ea typeface="+mn-ea"/>
                <a:cs typeface="+mn-cs"/>
              </a:rPr>
              <a:t> </a:t>
            </a:r>
            <a:r>
              <a:rPr lang="en-US" altLang="ko-KR" sz="1400" kern="1200" dirty="0">
                <a:solidFill>
                  <a:schemeClr val="tx1"/>
                </a:solidFill>
                <a:effectLst/>
                <a:latin typeface="+mn-lt"/>
                <a:ea typeface="+mn-ea"/>
                <a:cs typeface="+mn-cs"/>
              </a:rPr>
              <a:t>between</a:t>
            </a:r>
            <a:r>
              <a:rPr lang="ko-KR" altLang="en-US" sz="1400" kern="1200" dirty="0">
                <a:solidFill>
                  <a:schemeClr val="tx1"/>
                </a:solidFill>
                <a:effectLst/>
                <a:latin typeface="+mn-lt"/>
                <a:ea typeface="+mn-ea"/>
                <a:cs typeface="+mn-cs"/>
              </a:rPr>
              <a:t> </a:t>
            </a:r>
            <a:r>
              <a:rPr lang="en-US" altLang="ko-KR" sz="1400" kern="1200" dirty="0">
                <a:solidFill>
                  <a:schemeClr val="tx1"/>
                </a:solidFill>
                <a:effectLst/>
                <a:latin typeface="+mn-lt"/>
                <a:ea typeface="+mn-ea"/>
                <a:cs typeface="+mn-cs"/>
              </a:rPr>
              <a:t>online</a:t>
            </a:r>
            <a:r>
              <a:rPr lang="ko-KR" altLang="en-US" sz="1400" kern="1200" dirty="0">
                <a:solidFill>
                  <a:schemeClr val="tx1"/>
                </a:solidFill>
                <a:effectLst/>
                <a:latin typeface="+mn-lt"/>
                <a:ea typeface="+mn-ea"/>
                <a:cs typeface="+mn-cs"/>
              </a:rPr>
              <a:t> </a:t>
            </a:r>
            <a:r>
              <a:rPr lang="en-US" altLang="ko-KR" sz="1400" kern="1200" dirty="0">
                <a:solidFill>
                  <a:schemeClr val="tx1"/>
                </a:solidFill>
                <a:effectLst/>
                <a:latin typeface="+mn-lt"/>
                <a:ea typeface="+mn-ea"/>
                <a:cs typeface="+mn-cs"/>
              </a:rPr>
              <a:t>and</a:t>
            </a:r>
            <a:r>
              <a:rPr lang="ko-KR" altLang="en-US" sz="1400" kern="1200" dirty="0">
                <a:solidFill>
                  <a:schemeClr val="tx1"/>
                </a:solidFill>
                <a:effectLst/>
                <a:latin typeface="+mn-lt"/>
                <a:ea typeface="+mn-ea"/>
                <a:cs typeface="+mn-cs"/>
              </a:rPr>
              <a:t> </a:t>
            </a:r>
            <a:r>
              <a:rPr lang="en-US" altLang="ko-KR" sz="1400" kern="1200" dirty="0">
                <a:solidFill>
                  <a:schemeClr val="tx1"/>
                </a:solidFill>
                <a:effectLst/>
                <a:latin typeface="+mn-lt"/>
                <a:ea typeface="+mn-ea"/>
                <a:cs typeface="+mn-cs"/>
              </a:rPr>
              <a:t>offline</a:t>
            </a:r>
            <a:r>
              <a:rPr lang="ko-KR" altLang="en-US" sz="1400" kern="1200" dirty="0">
                <a:solidFill>
                  <a:schemeClr val="tx1"/>
                </a:solidFill>
                <a:effectLst/>
                <a:latin typeface="+mn-lt"/>
                <a:ea typeface="+mn-ea"/>
                <a:cs typeface="+mn-cs"/>
              </a:rPr>
              <a:t> </a:t>
            </a:r>
            <a:r>
              <a:rPr lang="en-US" altLang="ko-KR" sz="1400" kern="1200" dirty="0">
                <a:solidFill>
                  <a:schemeClr val="tx1"/>
                </a:solidFill>
                <a:effectLst/>
                <a:latin typeface="+mn-lt"/>
                <a:ea typeface="+mn-ea"/>
                <a:cs typeface="+mn-cs"/>
              </a:rPr>
              <a:t>environment is physical constraints.</a:t>
            </a:r>
          </a:p>
          <a:p>
            <a:pPr latinLnBrk="1"/>
            <a:r>
              <a:rPr lang="en-US" altLang="ko-KR" sz="1400" kern="1200" dirty="0">
                <a:solidFill>
                  <a:schemeClr val="tx1"/>
                </a:solidFill>
                <a:effectLst/>
                <a:latin typeface="+mn-lt"/>
                <a:ea typeface="+mn-ea"/>
                <a:cs typeface="+mn-cs"/>
              </a:rPr>
              <a:t>Unlike online environments, // customers who visit offline stores must move during their shopping. </a:t>
            </a:r>
          </a:p>
          <a:p>
            <a:pPr latinLnBrk="1"/>
            <a:r>
              <a:rPr lang="en-US" altLang="ko-KR" sz="1400" kern="1200" dirty="0">
                <a:solidFill>
                  <a:schemeClr val="tx1"/>
                </a:solidFill>
                <a:effectLst/>
                <a:latin typeface="+mn-lt"/>
                <a:ea typeface="+mn-ea"/>
                <a:cs typeface="+mn-cs"/>
              </a:rPr>
              <a:t>Because they cannot move</a:t>
            </a:r>
            <a:r>
              <a:rPr lang="ko-KR" altLang="en-US" sz="1400" kern="1200" dirty="0">
                <a:solidFill>
                  <a:schemeClr val="tx1"/>
                </a:solidFill>
                <a:effectLst/>
                <a:latin typeface="+mn-lt"/>
                <a:ea typeface="+mn-ea"/>
                <a:cs typeface="+mn-cs"/>
              </a:rPr>
              <a:t> </a:t>
            </a:r>
            <a:r>
              <a:rPr lang="en-US" altLang="ko-KR" sz="1400" kern="1200" dirty="0">
                <a:solidFill>
                  <a:schemeClr val="tx1"/>
                </a:solidFill>
                <a:effectLst/>
                <a:latin typeface="+mn-lt"/>
                <a:ea typeface="+mn-ea"/>
                <a:cs typeface="+mn-cs"/>
              </a:rPr>
              <a:t>desire locations at once.</a:t>
            </a:r>
            <a:endParaRPr lang="ko-KR" altLang="ko-KR" sz="1400" kern="1200" dirty="0">
              <a:solidFill>
                <a:schemeClr val="tx1"/>
              </a:solidFill>
              <a:effectLst/>
              <a:latin typeface="+mn-lt"/>
              <a:ea typeface="+mn-ea"/>
              <a:cs typeface="+mn-cs"/>
            </a:endParaRPr>
          </a:p>
          <a:p>
            <a:pPr latinLnBrk="1"/>
            <a:r>
              <a:rPr lang="en-US" altLang="ko-KR" sz="1400" kern="1200" dirty="0">
                <a:solidFill>
                  <a:schemeClr val="tx1"/>
                </a:solidFill>
                <a:effectLst/>
                <a:latin typeface="+mn-lt"/>
                <a:ea typeface="+mn-ea"/>
                <a:cs typeface="+mn-cs"/>
              </a:rPr>
              <a:t>And these customers are exposed to different items according to their location. Moreover, the exposed items change depending on structure of store.</a:t>
            </a:r>
            <a:endParaRPr lang="ko-KR" altLang="ko-KR" sz="1400" kern="1200" dirty="0">
              <a:solidFill>
                <a:schemeClr val="tx1"/>
              </a:solidFill>
              <a:effectLst/>
              <a:latin typeface="+mn-lt"/>
              <a:ea typeface="+mn-ea"/>
              <a:cs typeface="+mn-cs"/>
            </a:endParaRPr>
          </a:p>
          <a:p>
            <a:pPr latinLnBrk="1"/>
            <a:r>
              <a:rPr lang="en-US" altLang="ko-KR" sz="1400" kern="1200" dirty="0">
                <a:solidFill>
                  <a:schemeClr val="tx1"/>
                </a:solidFill>
                <a:effectLst/>
                <a:latin typeface="+mn-lt"/>
                <a:ea typeface="+mn-ea"/>
                <a:cs typeface="+mn-cs"/>
              </a:rPr>
              <a:t>This suggest that, in offline store, the context of customers can be continually changed by their spatial condition.</a:t>
            </a:r>
            <a:endParaRPr lang="ko-KR" altLang="ko-KR" sz="1400" kern="1200" dirty="0">
              <a:solidFill>
                <a:schemeClr val="tx1"/>
              </a:solidFill>
              <a:effectLst/>
              <a:latin typeface="+mn-lt"/>
              <a:ea typeface="+mn-ea"/>
              <a:cs typeface="+mn-cs"/>
            </a:endParaRPr>
          </a:p>
          <a:p>
            <a:endParaRPr lang="en-US" altLang="ko-KR" dirty="0"/>
          </a:p>
        </p:txBody>
      </p:sp>
      <p:sp>
        <p:nvSpPr>
          <p:cNvPr id="4" name="슬라이드 번호 개체 틀 3"/>
          <p:cNvSpPr>
            <a:spLocks noGrp="1"/>
          </p:cNvSpPr>
          <p:nvPr>
            <p:ph type="sldNum" sz="quarter" idx="5"/>
          </p:nvPr>
        </p:nvSpPr>
        <p:spPr/>
        <p:txBody>
          <a:bodyPr/>
          <a:lstStyle/>
          <a:p>
            <a:fld id="{DE99B801-D4AF-4470-966F-3A2304EF5494}" type="slidenum">
              <a:rPr lang="ko-KR" altLang="en-US" smtClean="0"/>
              <a:t>4</a:t>
            </a:fld>
            <a:endParaRPr lang="ko-KR" altLang="en-US"/>
          </a:p>
        </p:txBody>
      </p:sp>
    </p:spTree>
    <p:extLst>
      <p:ext uri="{BB962C8B-B14F-4D97-AF65-F5344CB8AC3E}">
        <p14:creationId xmlns:p14="http://schemas.microsoft.com/office/powerpoint/2010/main" val="2501615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kern="1200" dirty="0">
                <a:solidFill>
                  <a:schemeClr val="tx1"/>
                </a:solidFill>
                <a:effectLst/>
                <a:latin typeface="+mn-lt"/>
                <a:ea typeface="+mn-ea"/>
                <a:cs typeface="+mn-cs"/>
              </a:rPr>
              <a:t>Another unique feature of offline store is, retailor need to balance the trade-off between the congestion and sales of stores. It is well known fact that congestion has inverted U-shaped relationship with sales. </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For example, if store manage to maximize their sales, then, congestion will increase due to the limitation of the space. Then Increased congestion in the store will make sales decrease.</a:t>
            </a:r>
          </a:p>
          <a:p>
            <a:pPr latinLnBrk="1"/>
            <a:r>
              <a:rPr lang="en-US" altLang="ko-KR" sz="1200" kern="1200" dirty="0">
                <a:solidFill>
                  <a:schemeClr val="tx1"/>
                </a:solidFill>
                <a:effectLst/>
                <a:latin typeface="+mn-lt"/>
                <a:ea typeface="+mn-ea"/>
                <a:cs typeface="+mn-cs"/>
              </a:rPr>
              <a:t>Therefore, we need to consider this issue to develop interactive recommender system // for offline store.</a:t>
            </a:r>
            <a:endParaRPr lang="ko-KR" altLang="en-US" dirty="0"/>
          </a:p>
        </p:txBody>
      </p:sp>
      <p:sp>
        <p:nvSpPr>
          <p:cNvPr id="4" name="슬라이드 번호 개체 틀 3"/>
          <p:cNvSpPr>
            <a:spLocks noGrp="1"/>
          </p:cNvSpPr>
          <p:nvPr>
            <p:ph type="sldNum" sz="quarter" idx="5"/>
          </p:nvPr>
        </p:nvSpPr>
        <p:spPr/>
        <p:txBody>
          <a:bodyPr/>
          <a:lstStyle/>
          <a:p>
            <a:fld id="{DE99B801-D4AF-4470-966F-3A2304EF5494}" type="slidenum">
              <a:rPr lang="ko-KR" altLang="en-US" smtClean="0"/>
              <a:t>5</a:t>
            </a:fld>
            <a:endParaRPr lang="ko-KR" altLang="en-US"/>
          </a:p>
        </p:txBody>
      </p:sp>
    </p:spTree>
    <p:extLst>
      <p:ext uri="{BB962C8B-B14F-4D97-AF65-F5344CB8AC3E}">
        <p14:creationId xmlns:p14="http://schemas.microsoft.com/office/powerpoint/2010/main" val="1672117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kern="1200" dirty="0">
                <a:solidFill>
                  <a:schemeClr val="tx1"/>
                </a:solidFill>
                <a:effectLst/>
                <a:latin typeface="+mn-lt"/>
                <a:ea typeface="+mn-ea"/>
                <a:cs typeface="+mn-cs"/>
              </a:rPr>
              <a:t>So, we attempted to consider two important things. First, we try to make our recommender system understand spatiotemporal context of customer in offline store. Second, we try to let the recommender system to consider the interaction with the customer.</a:t>
            </a:r>
          </a:p>
          <a:p>
            <a:pPr latinLnBrk="1"/>
            <a:r>
              <a:rPr lang="en-US" altLang="ko-KR" sz="1200" kern="1200" dirty="0">
                <a:solidFill>
                  <a:schemeClr val="tx1"/>
                </a:solidFill>
                <a:effectLst/>
                <a:latin typeface="+mn-lt"/>
                <a:ea typeface="+mn-ea"/>
                <a:cs typeface="+mn-cs"/>
              </a:rPr>
              <a:t>For example, The recommender system drives the customer to return/ specific feedbacks such as/ buying expensive item // for sales maximization //or finishing their shopping for congestion minimization. </a:t>
            </a:r>
          </a:p>
          <a:p>
            <a:endParaRPr lang="en-US" altLang="ko-KR" dirty="0"/>
          </a:p>
          <a:p>
            <a:r>
              <a:rPr lang="en-US" altLang="ko-KR" dirty="0"/>
              <a:t>However, the data that represents </a:t>
            </a:r>
            <a:r>
              <a:rPr lang="en-US" altLang="ko-KR" dirty="0" err="1"/>
              <a:t>spatio</a:t>
            </a:r>
            <a:r>
              <a:rPr lang="en-US" altLang="ko-KR" dirty="0"/>
              <a:t>-temporal context and even temporal context are only available at a few stores and expensive to install the device. Therefore, we need to solve the absence of data.</a:t>
            </a:r>
            <a:endParaRPr lang="ko-KR" altLang="en-US" dirty="0"/>
          </a:p>
        </p:txBody>
      </p:sp>
      <p:sp>
        <p:nvSpPr>
          <p:cNvPr id="4" name="슬라이드 번호 개체 틀 3"/>
          <p:cNvSpPr>
            <a:spLocks noGrp="1"/>
          </p:cNvSpPr>
          <p:nvPr>
            <p:ph type="sldNum" sz="quarter" idx="5"/>
          </p:nvPr>
        </p:nvSpPr>
        <p:spPr/>
        <p:txBody>
          <a:bodyPr/>
          <a:lstStyle/>
          <a:p>
            <a:fld id="{DE99B801-D4AF-4470-966F-3A2304EF5494}" type="slidenum">
              <a:rPr lang="ko-KR" altLang="en-US" smtClean="0"/>
              <a:t>6</a:t>
            </a:fld>
            <a:endParaRPr lang="ko-KR" altLang="en-US"/>
          </a:p>
        </p:txBody>
      </p:sp>
    </p:spTree>
    <p:extLst>
      <p:ext uri="{BB962C8B-B14F-4D97-AF65-F5344CB8AC3E}">
        <p14:creationId xmlns:p14="http://schemas.microsoft.com/office/powerpoint/2010/main" val="1762935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kern="1200" dirty="0">
                <a:solidFill>
                  <a:schemeClr val="tx1"/>
                </a:solidFill>
                <a:effectLst/>
                <a:latin typeface="+mn-lt"/>
                <a:ea typeface="+mn-ea"/>
                <a:cs typeface="+mn-cs"/>
              </a:rPr>
              <a:t>To overcome this challenge, we introduce a gamification approach. There are three components in our approach. </a:t>
            </a:r>
          </a:p>
          <a:p>
            <a:pPr latinLnBrk="1"/>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As the first component, we constructed 2D pixel world /that emulates the real space of hypermarket using floor plan and plan-o-gram. Each pixel represents a label such as entrance, counter, aisle and shelf. Here, // each item is assigned to pixel labeled as shelf</a:t>
            </a:r>
          </a:p>
          <a:p>
            <a:pPr latinLnBrk="1"/>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The second component is a user model. We built the user model to simulate the general shopping behaviors of customers. We divided shopping behaviors into three parts: purchase planning, navigating and decision-making. In terms of purchase plan, we randomly selected frequent item sets which are extracted by FP-growth algorithm. For navigation, we applied shortest path optimizers such as TSP solver and a-star algorithm. And, the decision-making function was implemented by pre-trained binary classifier. </a:t>
            </a:r>
          </a:p>
          <a:p>
            <a:pPr latinLnBrk="1"/>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For the third component, we introduced a recurrent convolutional network, into recommender system to capture </a:t>
            </a:r>
            <a:r>
              <a:rPr lang="en-US" altLang="ko-KR" sz="1200" kern="1200" dirty="0" err="1">
                <a:solidFill>
                  <a:schemeClr val="tx1"/>
                </a:solidFill>
                <a:effectLst/>
                <a:latin typeface="+mn-lt"/>
                <a:ea typeface="+mn-ea"/>
                <a:cs typeface="+mn-cs"/>
              </a:rPr>
              <a:t>spatio</a:t>
            </a:r>
            <a:r>
              <a:rPr lang="en-US" altLang="ko-KR" sz="1200" kern="1200" dirty="0">
                <a:solidFill>
                  <a:schemeClr val="tx1"/>
                </a:solidFill>
                <a:effectLst/>
                <a:latin typeface="+mn-lt"/>
                <a:ea typeface="+mn-ea"/>
                <a:cs typeface="+mn-cs"/>
              </a:rPr>
              <a:t>-temporal information. </a:t>
            </a:r>
          </a:p>
          <a:p>
            <a:pPr latinLnBrk="1"/>
            <a:r>
              <a:rPr lang="en-US" altLang="ko-KR" sz="1200" kern="1200" dirty="0">
                <a:solidFill>
                  <a:schemeClr val="tx1"/>
                </a:solidFill>
                <a:effectLst/>
                <a:latin typeface="+mn-lt"/>
                <a:ea typeface="+mn-ea"/>
                <a:cs typeface="+mn-cs"/>
              </a:rPr>
              <a:t>With the images of path map, view map, and 2d pixel world that are overlapped //one after the others, we input this image into the network, // </a:t>
            </a:r>
          </a:p>
          <a:p>
            <a:pPr latinLnBrk="1"/>
            <a:r>
              <a:rPr lang="en-US" altLang="ko-KR" sz="1200" kern="1200" dirty="0">
                <a:solidFill>
                  <a:schemeClr val="tx1"/>
                </a:solidFill>
                <a:effectLst/>
                <a:latin typeface="+mn-lt"/>
                <a:ea typeface="+mn-ea"/>
                <a:cs typeface="+mn-cs"/>
              </a:rPr>
              <a:t>this RCN network recommend items based on </a:t>
            </a:r>
            <a:r>
              <a:rPr lang="en-US" altLang="ko-KR" sz="1200" kern="1200" dirty="0" err="1">
                <a:solidFill>
                  <a:schemeClr val="tx1"/>
                </a:solidFill>
                <a:effectLst/>
                <a:latin typeface="+mn-lt"/>
                <a:ea typeface="+mn-ea"/>
                <a:cs typeface="+mn-cs"/>
              </a:rPr>
              <a:t>spatio</a:t>
            </a:r>
            <a:r>
              <a:rPr lang="en-US" altLang="ko-KR" sz="1200" kern="1200" dirty="0">
                <a:solidFill>
                  <a:schemeClr val="tx1"/>
                </a:solidFill>
                <a:effectLst/>
                <a:latin typeface="+mn-lt"/>
                <a:ea typeface="+mn-ea"/>
                <a:cs typeface="+mn-cs"/>
              </a:rPr>
              <a:t>-temporal context.</a:t>
            </a:r>
            <a:endParaRPr lang="ko-KR" altLang="en-US" dirty="0"/>
          </a:p>
        </p:txBody>
      </p:sp>
      <p:sp>
        <p:nvSpPr>
          <p:cNvPr id="4" name="슬라이드 번호 개체 틀 3"/>
          <p:cNvSpPr>
            <a:spLocks noGrp="1"/>
          </p:cNvSpPr>
          <p:nvPr>
            <p:ph type="sldNum" sz="quarter" idx="5"/>
          </p:nvPr>
        </p:nvSpPr>
        <p:spPr/>
        <p:txBody>
          <a:bodyPr/>
          <a:lstStyle/>
          <a:p>
            <a:fld id="{DE99B801-D4AF-4470-966F-3A2304EF5494}" type="slidenum">
              <a:rPr lang="ko-KR" altLang="en-US" smtClean="0"/>
              <a:t>7</a:t>
            </a:fld>
            <a:endParaRPr lang="ko-KR" altLang="en-US"/>
          </a:p>
        </p:txBody>
      </p:sp>
    </p:spTree>
    <p:extLst>
      <p:ext uri="{BB962C8B-B14F-4D97-AF65-F5344CB8AC3E}">
        <p14:creationId xmlns:p14="http://schemas.microsoft.com/office/powerpoint/2010/main" val="2652926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r>
              <a:rPr lang="en-US" altLang="ko-KR" sz="1200" kern="1200" dirty="0">
                <a:solidFill>
                  <a:schemeClr val="tx1"/>
                </a:solidFill>
                <a:effectLst/>
                <a:latin typeface="+mn-lt"/>
                <a:ea typeface="+mn-ea"/>
                <a:cs typeface="+mn-cs"/>
              </a:rPr>
              <a:t>As you can see, this video represents the example of interactive training process.</a:t>
            </a:r>
          </a:p>
          <a:p>
            <a:pPr latinLnBrk="1"/>
            <a:r>
              <a:rPr lang="en-US" altLang="ko-KR" sz="1200" kern="1200" dirty="0">
                <a:solidFill>
                  <a:schemeClr val="tx1"/>
                </a:solidFill>
                <a:effectLst/>
                <a:latin typeface="+mn-lt"/>
                <a:ea typeface="+mn-ea"/>
                <a:cs typeface="+mn-cs"/>
              </a:rPr>
              <a:t>The user model is located at the entrance pixel //and the initialized purchase plan of user model is marked as ‘’yellow star‘’ in this video.</a:t>
            </a:r>
          </a:p>
          <a:p>
            <a:pPr latinLnBrk="1"/>
            <a:endParaRPr lang="en-US"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When shopping begins, the user model starts to move to get the items. The red circle ‘here’ represents current location of user model and the black circle represent passing history of user model.</a:t>
            </a:r>
            <a:endParaRPr lang="ko-KR" altLang="ko-KR" sz="1200" kern="1200" dirty="0">
              <a:solidFill>
                <a:schemeClr val="tx1"/>
              </a:solidFill>
              <a:effectLst/>
              <a:latin typeface="+mn-lt"/>
              <a:ea typeface="+mn-ea"/>
              <a:cs typeface="+mn-cs"/>
            </a:endParaRPr>
          </a:p>
          <a:p>
            <a:pPr latinLnBrk="1"/>
            <a:endParaRPr lang="en-US"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During their shopping, RCN recommender suggest the items to user model, then user model decides whether to accept or reject the item. When user model accepts this recommendation, the user model will go to location of the recommended item and change its optimal path. </a:t>
            </a:r>
            <a:endParaRPr lang="ko-KR" altLang="ko-KR" sz="12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The locations of recommended item // that user model accepts // are indicated in blue star. (1,2,3)</a:t>
            </a:r>
          </a:p>
          <a:p>
            <a:pPr latinLnBrk="1"/>
            <a:endParaRPr lang="en-US" altLang="ko-KR" sz="1200" kern="1200" dirty="0">
              <a:solidFill>
                <a:schemeClr val="tx1"/>
              </a:solidFill>
              <a:effectLst/>
              <a:latin typeface="+mn-lt"/>
              <a:ea typeface="+mn-ea"/>
              <a:cs typeface="+mn-cs"/>
            </a:endParaRPr>
          </a:p>
          <a:p>
            <a:pPr latinLnBrk="1"/>
            <a:endParaRPr lang="ko-KR" altLang="ko-KR" sz="1200" kern="1200" dirty="0">
              <a:solidFill>
                <a:schemeClr val="tx1"/>
              </a:solidFill>
              <a:effectLst/>
              <a:latin typeface="+mn-lt"/>
              <a:ea typeface="+mn-ea"/>
              <a:cs typeface="+mn-cs"/>
            </a:endParaRPr>
          </a:p>
          <a:p>
            <a:endParaRPr lang="en-US" altLang="ko-KR" sz="1800" dirty="0">
              <a:effectLst/>
              <a:latin typeface="맑은 고딕" panose="020B0503020000020004" pitchFamily="50" charset="-127"/>
              <a:cs typeface="Times New Roman" panose="02020603050405020304" pitchFamily="18" charset="0"/>
            </a:endParaRPr>
          </a:p>
        </p:txBody>
      </p:sp>
      <p:sp>
        <p:nvSpPr>
          <p:cNvPr id="4" name="슬라이드 번호 개체 틀 3"/>
          <p:cNvSpPr>
            <a:spLocks noGrp="1"/>
          </p:cNvSpPr>
          <p:nvPr>
            <p:ph type="sldNum" sz="quarter" idx="5"/>
          </p:nvPr>
        </p:nvSpPr>
        <p:spPr/>
        <p:txBody>
          <a:bodyPr/>
          <a:lstStyle/>
          <a:p>
            <a:fld id="{DE99B801-D4AF-4470-966F-3A2304EF5494}" type="slidenum">
              <a:rPr lang="ko-KR" altLang="en-US" smtClean="0"/>
              <a:t>8</a:t>
            </a:fld>
            <a:endParaRPr lang="ko-KR" altLang="en-US"/>
          </a:p>
        </p:txBody>
      </p:sp>
    </p:spTree>
    <p:extLst>
      <p:ext uri="{BB962C8B-B14F-4D97-AF65-F5344CB8AC3E}">
        <p14:creationId xmlns:p14="http://schemas.microsoft.com/office/powerpoint/2010/main" val="2210841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shopping episodes are generated by interaction between RCN recommender and user model. Using these shopping episode, we update RCN recommender by REINFORCE algorithm to control what Items to recommend.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 terms of sales operation,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a:solidFill>
                  <a:schemeClr val="tx1"/>
                </a:solidFill>
                <a:effectLst/>
                <a:latin typeface="+mn-lt"/>
                <a:ea typeface="+mn-ea"/>
                <a:cs typeface="+mn-cs"/>
              </a:rPr>
              <a:t>we define the reward function that maximize total prices of accepted items and minimize the length of shopping //at the same time.</a:t>
            </a:r>
            <a:endParaRPr lang="ko-KR" altLang="ko-KR" sz="1200" kern="1200" dirty="0">
              <a:solidFill>
                <a:schemeClr val="tx1"/>
              </a:solidFill>
              <a:effectLst/>
              <a:latin typeface="+mn-lt"/>
              <a:ea typeface="+mn-ea"/>
              <a:cs typeface="+mn-cs"/>
            </a:endParaRPr>
          </a:p>
          <a:p>
            <a:endParaRPr lang="en-US" altLang="ko-KR" dirty="0"/>
          </a:p>
        </p:txBody>
      </p:sp>
      <p:sp>
        <p:nvSpPr>
          <p:cNvPr id="4" name="슬라이드 번호 개체 틀 3"/>
          <p:cNvSpPr>
            <a:spLocks noGrp="1"/>
          </p:cNvSpPr>
          <p:nvPr>
            <p:ph type="sldNum" sz="quarter" idx="5"/>
          </p:nvPr>
        </p:nvSpPr>
        <p:spPr/>
        <p:txBody>
          <a:bodyPr/>
          <a:lstStyle/>
          <a:p>
            <a:fld id="{DE99B801-D4AF-4470-966F-3A2304EF5494}" type="slidenum">
              <a:rPr lang="ko-KR" altLang="en-US" smtClean="0"/>
              <a:t>9</a:t>
            </a:fld>
            <a:endParaRPr lang="ko-KR" altLang="en-US"/>
          </a:p>
        </p:txBody>
      </p:sp>
    </p:spTree>
    <p:extLst>
      <p:ext uri="{BB962C8B-B14F-4D97-AF65-F5344CB8AC3E}">
        <p14:creationId xmlns:p14="http://schemas.microsoft.com/office/powerpoint/2010/main" val="35191225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hasCustomPrompt="1"/>
          </p:nvPr>
        </p:nvSpPr>
        <p:spPr>
          <a:xfrm>
            <a:off x="914400" y="1027752"/>
            <a:ext cx="10363200" cy="1969200"/>
          </a:xfrm>
        </p:spPr>
        <p:txBody>
          <a:bodyPr>
            <a:normAutofit/>
          </a:bodyPr>
          <a:lstStyle>
            <a:lvl1pPr>
              <a:defRPr sz="2800" b="1" baseline="0">
                <a:latin typeface="Arial" panose="020B0604020202020204" pitchFamily="34" charset="0"/>
                <a:ea typeface="HY견고딕" pitchFamily="18" charset="-127"/>
                <a:cs typeface="Arial" panose="020B0604020202020204" pitchFamily="34" charset="0"/>
              </a:defRPr>
            </a:lvl1pPr>
          </a:lstStyle>
          <a:p>
            <a:r>
              <a:rPr lang="en-US" altLang="ko-KR" dirty="0"/>
              <a:t>Title</a:t>
            </a:r>
            <a:endParaRPr lang="ko-KR" altLang="en-US" dirty="0"/>
          </a:p>
        </p:txBody>
      </p:sp>
      <p:sp>
        <p:nvSpPr>
          <p:cNvPr id="3" name="부제목 2"/>
          <p:cNvSpPr>
            <a:spLocks noGrp="1"/>
          </p:cNvSpPr>
          <p:nvPr>
            <p:ph type="subTitle" idx="1"/>
          </p:nvPr>
        </p:nvSpPr>
        <p:spPr>
          <a:xfrm>
            <a:off x="1828800" y="3789040"/>
            <a:ext cx="8534400" cy="2228400"/>
          </a:xfrm>
        </p:spPr>
        <p:txBody>
          <a:bodyPr>
            <a:normAutofit/>
          </a:bodyPr>
          <a:lstStyle>
            <a:lvl1pPr marL="0" indent="0" algn="ctr">
              <a:buNone/>
              <a:defRPr sz="1600" baseline="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dirty="0"/>
              <a:t>마스터 부제목 스타일 편집</a:t>
            </a:r>
          </a:p>
        </p:txBody>
      </p:sp>
      <p:sp>
        <p:nvSpPr>
          <p:cNvPr id="7" name="모서리가 둥근 직사각형 6"/>
          <p:cNvSpPr/>
          <p:nvPr userDrawn="1"/>
        </p:nvSpPr>
        <p:spPr bwMode="auto">
          <a:xfrm>
            <a:off x="851823" y="3082552"/>
            <a:ext cx="10503108" cy="36000"/>
          </a:xfrm>
          <a:prstGeom prst="roundRect">
            <a:avLst/>
          </a:prstGeom>
          <a:solidFill>
            <a:srgbClr val="03155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1" hangingPunct="1">
              <a:lnSpc>
                <a:spcPct val="100000"/>
              </a:lnSpc>
              <a:spcBef>
                <a:spcPct val="20000"/>
              </a:spcBef>
              <a:spcAft>
                <a:spcPct val="0"/>
              </a:spcAft>
              <a:buClrTx/>
              <a:buSzTx/>
              <a:buFontTx/>
              <a:buChar char="•"/>
              <a:tabLst/>
            </a:pPr>
            <a:endParaRPr kumimoji="1" lang="ko-KR" altLang="en-US" sz="1200" b="0" i="0" u="none" strike="noStrike" cap="none" normalizeH="0" baseline="0">
              <a:ln>
                <a:noFill/>
              </a:ln>
              <a:solidFill>
                <a:schemeClr val="tx1"/>
              </a:solidFill>
              <a:effectLst/>
              <a:latin typeface="Arial" panose="020B0604020202020204" pitchFamily="34" charset="0"/>
              <a:ea typeface="굴림" pitchFamily="50" charset="-127"/>
              <a:cs typeface="Arial" panose="020B0604020202020204" pitchFamily="34" charset="0"/>
            </a:endParaRPr>
          </a:p>
        </p:txBody>
      </p:sp>
      <p:sp>
        <p:nvSpPr>
          <p:cNvPr id="8" name="모서리가 둥근 직사각형 7"/>
          <p:cNvSpPr/>
          <p:nvPr userDrawn="1"/>
        </p:nvSpPr>
        <p:spPr bwMode="auto">
          <a:xfrm>
            <a:off x="851823" y="901484"/>
            <a:ext cx="10503108" cy="36000"/>
          </a:xfrm>
          <a:prstGeom prst="roundRect">
            <a:avLst/>
          </a:prstGeom>
          <a:solidFill>
            <a:srgbClr val="03155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1" hangingPunct="1">
              <a:lnSpc>
                <a:spcPct val="100000"/>
              </a:lnSpc>
              <a:spcBef>
                <a:spcPct val="20000"/>
              </a:spcBef>
              <a:spcAft>
                <a:spcPct val="0"/>
              </a:spcAft>
              <a:buClrTx/>
              <a:buSzTx/>
              <a:buFontTx/>
              <a:buChar char="•"/>
              <a:tabLst/>
            </a:pPr>
            <a:endParaRPr kumimoji="1" lang="ko-KR" altLang="en-US" sz="1200" b="0" i="0" u="none" strike="noStrike" cap="none" normalizeH="0" baseline="0">
              <a:ln>
                <a:noFill/>
              </a:ln>
              <a:solidFill>
                <a:schemeClr val="tx1"/>
              </a:solidFill>
              <a:effectLst/>
              <a:latin typeface="Arial" panose="020B0604020202020204" pitchFamily="34" charset="0"/>
              <a:ea typeface="굴림" pitchFamily="50" charset="-127"/>
              <a:cs typeface="Arial" panose="020B0604020202020204" pitchFamily="34" charset="0"/>
            </a:endParaRPr>
          </a:p>
        </p:txBody>
      </p:sp>
      <p:pic>
        <p:nvPicPr>
          <p:cNvPr id="6" name="Picture 6" descr="파일:unist_ui.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53198" t="33110" r="2081" b="33110"/>
          <a:stretch/>
        </p:blipFill>
        <p:spPr bwMode="auto">
          <a:xfrm>
            <a:off x="10560496" y="6409952"/>
            <a:ext cx="1170865" cy="432000"/>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p:cNvSpPr/>
          <p:nvPr userDrawn="1"/>
        </p:nvSpPr>
        <p:spPr>
          <a:xfrm>
            <a:off x="451360" y="6407502"/>
            <a:ext cx="4159640" cy="43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ko-KR" sz="1100" b="1" dirty="0">
                <a:solidFill>
                  <a:srgbClr val="031553"/>
                </a:solidFill>
                <a:latin typeface="Arial" panose="020B0604020202020204" pitchFamily="34" charset="0"/>
                <a:cs typeface="Arial" panose="020B0604020202020204" pitchFamily="34" charset="0"/>
              </a:rPr>
              <a:t>Service Engineering &amp; Knowledge Discovery Lab</a:t>
            </a:r>
            <a:endParaRPr lang="ko-KR" altLang="en-US" sz="1100" b="1" dirty="0">
              <a:solidFill>
                <a:srgbClr val="03155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7206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471569" y="177617"/>
            <a:ext cx="11239579" cy="633600"/>
          </a:xfrm>
        </p:spPr>
        <p:txBody>
          <a:bodyPr>
            <a:normAutofit/>
          </a:bodyPr>
          <a:lstStyle>
            <a:lvl1pPr>
              <a:defRPr sz="2000" b="1" baseline="0">
                <a:latin typeface="Arial" panose="020B0604020202020204" pitchFamily="34" charset="0"/>
                <a:cs typeface="Arial" panose="020B0604020202020204" pitchFamily="34" charset="0"/>
              </a:defRPr>
            </a:lvl1pPr>
          </a:lstStyle>
          <a:p>
            <a:r>
              <a:rPr lang="ko-KR" altLang="en-US" dirty="0"/>
              <a:t>마스터 제목 스타일 편집</a:t>
            </a:r>
          </a:p>
        </p:txBody>
      </p:sp>
      <p:sp>
        <p:nvSpPr>
          <p:cNvPr id="3" name="내용 개체 틀 2"/>
          <p:cNvSpPr>
            <a:spLocks noGrp="1"/>
          </p:cNvSpPr>
          <p:nvPr>
            <p:ph idx="1"/>
          </p:nvPr>
        </p:nvSpPr>
        <p:spPr>
          <a:xfrm>
            <a:off x="471569" y="1052737"/>
            <a:ext cx="11239579" cy="5184576"/>
          </a:xfrm>
        </p:spPr>
        <p:txBody>
          <a:bodyPr>
            <a:normAutofit/>
          </a:bodyPr>
          <a:lstStyle>
            <a:lvl1pPr marL="358775" indent="-358775">
              <a:spcBef>
                <a:spcPts val="1000"/>
              </a:spcBef>
              <a:buClr>
                <a:srgbClr val="3C23D3"/>
              </a:buClr>
              <a:buSzPct val="100000"/>
              <a:buFontTx/>
              <a:buBlip>
                <a:blip r:embed="rId2"/>
              </a:buBlip>
              <a:defRPr sz="1600" baseline="0">
                <a:latin typeface="Arial" panose="020B0604020202020204" pitchFamily="34" charset="0"/>
                <a:cs typeface="Arial" panose="020B0604020202020204" pitchFamily="34" charset="0"/>
              </a:defRPr>
            </a:lvl1pPr>
            <a:lvl2pPr marL="717550" indent="-374650">
              <a:spcBef>
                <a:spcPts val="1000"/>
              </a:spcBef>
              <a:buClr>
                <a:srgbClr val="A40052"/>
              </a:buClr>
              <a:buSzPct val="70000"/>
              <a:buFont typeface="Wingdings" pitchFamily="2" charset="2"/>
              <a:buChar char="l"/>
              <a:defRPr sz="1400" baseline="0">
                <a:latin typeface="Arial" panose="020B0604020202020204" pitchFamily="34" charset="0"/>
                <a:cs typeface="Arial" panose="020B0604020202020204" pitchFamily="34" charset="0"/>
              </a:defRPr>
            </a:lvl2pPr>
            <a:lvl3pPr marL="1076325" indent="-320675">
              <a:spcBef>
                <a:spcPts val="1000"/>
              </a:spcBef>
              <a:buFontTx/>
              <a:buBlip>
                <a:blip r:embed="rId3"/>
              </a:buBlip>
              <a:defRPr sz="1200" baseline="0">
                <a:latin typeface="Arial" panose="020B0604020202020204" pitchFamily="34" charset="0"/>
                <a:cs typeface="Arial" panose="020B0604020202020204" pitchFamily="34" charset="0"/>
              </a:defRPr>
            </a:lvl3pPr>
            <a:lvl4pPr marL="1435100" indent="-315913">
              <a:spcBef>
                <a:spcPts val="1000"/>
              </a:spcBef>
              <a:defRPr sz="1100" baseline="0">
                <a:latin typeface="Arial" panose="020B0604020202020204" pitchFamily="34" charset="0"/>
                <a:cs typeface="Arial" panose="020B0604020202020204" pitchFamily="34" charset="0"/>
              </a:defRPr>
            </a:lvl4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p:txBody>
      </p:sp>
      <p:sp>
        <p:nvSpPr>
          <p:cNvPr id="8" name="직사각형 7"/>
          <p:cNvSpPr/>
          <p:nvPr userDrawn="1"/>
        </p:nvSpPr>
        <p:spPr bwMode="auto">
          <a:xfrm>
            <a:off x="451357" y="883225"/>
            <a:ext cx="11280000" cy="18000"/>
          </a:xfrm>
          <a:prstGeom prst="rect">
            <a:avLst/>
          </a:prstGeom>
          <a:solidFill>
            <a:srgbClr val="03155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1" hangingPunct="1">
              <a:lnSpc>
                <a:spcPct val="100000"/>
              </a:lnSpc>
              <a:spcBef>
                <a:spcPct val="20000"/>
              </a:spcBef>
              <a:spcAft>
                <a:spcPct val="0"/>
              </a:spcAft>
              <a:buClrTx/>
              <a:buSzTx/>
              <a:buFontTx/>
              <a:buChar char="•"/>
              <a:tabLst/>
            </a:pPr>
            <a:endParaRPr kumimoji="1" lang="ko-KR" altLang="en-US" sz="1200" b="0" i="0" u="none" strike="noStrike" cap="none" normalizeH="0" baseline="0" dirty="0">
              <a:ln>
                <a:noFill/>
              </a:ln>
              <a:solidFill>
                <a:schemeClr val="tx1"/>
              </a:solidFill>
              <a:effectLst/>
              <a:latin typeface="Arial" panose="020B0604020202020204" pitchFamily="34" charset="0"/>
              <a:ea typeface="굴림" pitchFamily="50" charset="-127"/>
              <a:cs typeface="Arial" panose="020B0604020202020204" pitchFamily="34" charset="0"/>
            </a:endParaRPr>
          </a:p>
        </p:txBody>
      </p:sp>
      <p:sp>
        <p:nvSpPr>
          <p:cNvPr id="14" name="TextBox 13"/>
          <p:cNvSpPr txBox="1"/>
          <p:nvPr userDrawn="1"/>
        </p:nvSpPr>
        <p:spPr>
          <a:xfrm>
            <a:off x="5921271" y="6510536"/>
            <a:ext cx="325730" cy="230832"/>
          </a:xfrm>
          <a:prstGeom prst="rect">
            <a:avLst/>
          </a:prstGeom>
          <a:noFill/>
        </p:spPr>
        <p:txBody>
          <a:bodyPr wrap="none" rtlCol="0">
            <a:spAutoFit/>
          </a:bodyPr>
          <a:lstStyle/>
          <a:p>
            <a:pPr algn="ctr"/>
            <a:fld id="{16128B11-0E06-4D5A-805C-B6E4FE50EEE8}" type="slidenum">
              <a:rPr lang="ko-KR" altLang="en-US" sz="900" baseline="0" smtClean="0">
                <a:latin typeface="Arial" panose="020B0604020202020204" pitchFamily="34" charset="0"/>
                <a:cs typeface="Arial" panose="020B0604020202020204" pitchFamily="34" charset="0"/>
              </a:rPr>
              <a:pPr algn="ctr"/>
              <a:t>‹#›</a:t>
            </a:fld>
            <a:endParaRPr lang="ko-KR" altLang="en-US" sz="900" baseline="0" dirty="0">
              <a:latin typeface="Arial" panose="020B0604020202020204" pitchFamily="34" charset="0"/>
              <a:cs typeface="Arial" panose="020B0604020202020204" pitchFamily="34" charset="0"/>
            </a:endParaRPr>
          </a:p>
        </p:txBody>
      </p:sp>
      <p:sp>
        <p:nvSpPr>
          <p:cNvPr id="10" name="직사각형 9"/>
          <p:cNvSpPr/>
          <p:nvPr userDrawn="1"/>
        </p:nvSpPr>
        <p:spPr>
          <a:xfrm>
            <a:off x="451360" y="6407502"/>
            <a:ext cx="3799640" cy="43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ko-KR" sz="1100" b="1" dirty="0">
                <a:solidFill>
                  <a:srgbClr val="031553"/>
                </a:solidFill>
                <a:latin typeface="Arial" panose="020B0604020202020204" pitchFamily="34" charset="0"/>
                <a:cs typeface="Arial" panose="020B0604020202020204" pitchFamily="34" charset="0"/>
              </a:rPr>
              <a:t>Service Engineering &amp; Knowledge Discovery Lab</a:t>
            </a:r>
            <a:endParaRPr lang="ko-KR" altLang="en-US" sz="1100" b="1" dirty="0">
              <a:solidFill>
                <a:srgbClr val="031553"/>
              </a:solidFill>
              <a:latin typeface="Arial" panose="020B0604020202020204" pitchFamily="34" charset="0"/>
              <a:cs typeface="Arial" panose="020B0604020202020204" pitchFamily="34" charset="0"/>
            </a:endParaRPr>
          </a:p>
        </p:txBody>
      </p:sp>
      <p:pic>
        <p:nvPicPr>
          <p:cNvPr id="9" name="Picture 6" descr="파일:unist_ui.png">
            <a:extLst>
              <a:ext uri="{FF2B5EF4-FFF2-40B4-BE49-F238E27FC236}">
                <a16:creationId xmlns:a16="http://schemas.microsoft.com/office/drawing/2014/main" id="{B61F524C-5573-4BED-AB9E-16A5C08EE8A3}"/>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53198" t="33110" r="2081" b="33110"/>
          <a:stretch/>
        </p:blipFill>
        <p:spPr bwMode="auto">
          <a:xfrm>
            <a:off x="10560496" y="6409952"/>
            <a:ext cx="1170865" cy="4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5990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963084" y="3417023"/>
            <a:ext cx="10363200" cy="804069"/>
          </a:xfrm>
        </p:spPr>
        <p:txBody>
          <a:bodyPr anchor="t">
            <a:normAutofit/>
          </a:bodyPr>
          <a:lstStyle>
            <a:lvl1pPr algn="l">
              <a:defRPr sz="2800" b="1" cap="all" baseline="0">
                <a:latin typeface="Arial" panose="020B0604020202020204" pitchFamily="34" charset="0"/>
                <a:cs typeface="Arial" panose="020B0604020202020204" pitchFamily="34" charset="0"/>
              </a:defRPr>
            </a:lvl1pPr>
          </a:lstStyle>
          <a:p>
            <a:r>
              <a:rPr lang="ko-KR" altLang="en-US" dirty="0"/>
              <a:t>마스터 제목 스타일 편집</a:t>
            </a:r>
          </a:p>
        </p:txBody>
      </p:sp>
      <p:sp>
        <p:nvSpPr>
          <p:cNvPr id="3" name="텍스트 개체 틀 2"/>
          <p:cNvSpPr>
            <a:spLocks noGrp="1"/>
          </p:cNvSpPr>
          <p:nvPr>
            <p:ph type="body" idx="1"/>
          </p:nvPr>
        </p:nvSpPr>
        <p:spPr>
          <a:xfrm>
            <a:off x="963084" y="1916837"/>
            <a:ext cx="10363200" cy="1500187"/>
          </a:xfrm>
        </p:spPr>
        <p:txBody>
          <a:bodyPr anchor="b"/>
          <a:lstStyle>
            <a:lvl1pPr marL="0" indent="0">
              <a:buNone/>
              <a:defRPr sz="2000" baseline="0">
                <a:solidFill>
                  <a:schemeClr val="tx1">
                    <a:tint val="75000"/>
                  </a:schemeClr>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7" name="직사각형 6"/>
          <p:cNvSpPr/>
          <p:nvPr userDrawn="1"/>
        </p:nvSpPr>
        <p:spPr bwMode="auto">
          <a:xfrm>
            <a:off x="119924" y="3429000"/>
            <a:ext cx="11892197" cy="14400"/>
          </a:xfrm>
          <a:prstGeom prst="rect">
            <a:avLst/>
          </a:prstGeom>
          <a:solidFill>
            <a:srgbClr val="03155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1" hangingPunct="1">
              <a:lnSpc>
                <a:spcPct val="100000"/>
              </a:lnSpc>
              <a:spcBef>
                <a:spcPct val="20000"/>
              </a:spcBef>
              <a:spcAft>
                <a:spcPct val="0"/>
              </a:spcAft>
              <a:buClrTx/>
              <a:buSzTx/>
              <a:buFontTx/>
              <a:buChar char="•"/>
              <a:tabLst/>
            </a:pPr>
            <a:endParaRPr kumimoji="1" lang="ko-KR" altLang="en-US" sz="1200" b="0" i="0" u="none" strike="noStrike" cap="none" normalizeH="0" baseline="0">
              <a:ln>
                <a:noFill/>
              </a:ln>
              <a:solidFill>
                <a:schemeClr val="tx1"/>
              </a:solidFill>
              <a:effectLst/>
              <a:latin typeface="Arial" panose="020B0604020202020204" pitchFamily="34" charset="0"/>
              <a:ea typeface="굴림" pitchFamily="50" charset="-127"/>
              <a:cs typeface="Arial" panose="020B0604020202020204" pitchFamily="34" charset="0"/>
            </a:endParaRPr>
          </a:p>
        </p:txBody>
      </p:sp>
    </p:spTree>
    <p:extLst>
      <p:ext uri="{BB962C8B-B14F-4D97-AF65-F5344CB8AC3E}">
        <p14:creationId xmlns:p14="http://schemas.microsoft.com/office/powerpoint/2010/main" val="241697845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gif"/><Relationship Id="rId5" Type="http://schemas.openxmlformats.org/officeDocument/2006/relationships/image" Target="../media/image1.gif"/><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316160" y="116632"/>
            <a:ext cx="11534400" cy="633600"/>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312640" y="833744"/>
            <a:ext cx="11544000" cy="5691600"/>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p:txBody>
      </p:sp>
    </p:spTree>
    <p:extLst>
      <p:ext uri="{BB962C8B-B14F-4D97-AF65-F5344CB8AC3E}">
        <p14:creationId xmlns:p14="http://schemas.microsoft.com/office/powerpoint/2010/main" val="24185682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hdr="0" ftr="0" dt="0"/>
  <p:txStyles>
    <p:titleStyle>
      <a:lvl1pPr algn="ctr" defTabSz="914400" rtl="0" eaLnBrk="1" latinLnBrk="1" hangingPunct="1">
        <a:spcBef>
          <a:spcPct val="0"/>
        </a:spcBef>
        <a:buNone/>
        <a:defRPr sz="2000" b="1" kern="1200" baseline="0">
          <a:solidFill>
            <a:schemeClr val="tx1"/>
          </a:solidFill>
          <a:latin typeface="Arial" panose="020B0604020202020204" pitchFamily="34" charset="0"/>
          <a:ea typeface="+mj-ea"/>
          <a:cs typeface="Arial" panose="020B0604020202020204" pitchFamily="34" charset="0"/>
        </a:defRPr>
      </a:lvl1pPr>
    </p:titleStyle>
    <p:bodyStyle>
      <a:lvl1pPr marL="358775" indent="-358775" algn="l" defTabSz="914400" rtl="0" eaLnBrk="1" latinLnBrk="1" hangingPunct="1">
        <a:lnSpc>
          <a:spcPct val="200000"/>
        </a:lnSpc>
        <a:spcBef>
          <a:spcPts val="1000"/>
        </a:spcBef>
        <a:buClr>
          <a:schemeClr val="tx2"/>
        </a:buClr>
        <a:buFontTx/>
        <a:buBlip>
          <a:blip r:embed="rId5"/>
        </a:buBlip>
        <a:defRPr lang="ko-KR" altLang="en-US" sz="1600" kern="1200" baseline="0" dirty="0" smtClean="0">
          <a:solidFill>
            <a:schemeClr val="tx1"/>
          </a:solidFill>
          <a:latin typeface="Arial" panose="020B0604020202020204" pitchFamily="34" charset="0"/>
          <a:ea typeface="+mn-ea"/>
          <a:cs typeface="Arial" panose="020B0604020202020204" pitchFamily="34" charset="0"/>
        </a:defRPr>
      </a:lvl1pPr>
      <a:lvl2pPr marL="717550" indent="-374650" algn="l" defTabSz="914400" rtl="0" eaLnBrk="1" latinLnBrk="1" hangingPunct="1">
        <a:lnSpc>
          <a:spcPct val="200000"/>
        </a:lnSpc>
        <a:spcBef>
          <a:spcPts val="1000"/>
        </a:spcBef>
        <a:buClr>
          <a:srgbClr val="A40052"/>
        </a:buClr>
        <a:buSzPct val="70000"/>
        <a:buFont typeface="Wingdings" pitchFamily="2" charset="2"/>
        <a:buChar char="l"/>
        <a:defRPr lang="ko-KR" altLang="en-US" sz="1600" kern="1200" baseline="0" dirty="0" smtClean="0">
          <a:solidFill>
            <a:schemeClr val="tx1"/>
          </a:solidFill>
          <a:latin typeface="Arial" panose="020B0604020202020204" pitchFamily="34" charset="0"/>
          <a:ea typeface="+mn-ea"/>
          <a:cs typeface="Arial" panose="020B0604020202020204" pitchFamily="34" charset="0"/>
        </a:defRPr>
      </a:lvl2pPr>
      <a:lvl3pPr marL="1076325" indent="-320675" algn="l" defTabSz="914400" rtl="0" eaLnBrk="1" latinLnBrk="1" hangingPunct="1">
        <a:lnSpc>
          <a:spcPct val="200000"/>
        </a:lnSpc>
        <a:spcBef>
          <a:spcPts val="1000"/>
        </a:spcBef>
        <a:buFontTx/>
        <a:buBlip>
          <a:blip r:embed="rId6"/>
        </a:buBlip>
        <a:defRPr lang="ko-KR" altLang="en-US" sz="1600" kern="1200" baseline="0" dirty="0" smtClean="0">
          <a:solidFill>
            <a:schemeClr val="tx1"/>
          </a:solidFill>
          <a:latin typeface="Arial" panose="020B0604020202020204" pitchFamily="34" charset="0"/>
          <a:ea typeface="+mn-ea"/>
          <a:cs typeface="Arial" panose="020B0604020202020204" pitchFamily="34" charset="0"/>
        </a:defRPr>
      </a:lvl3pPr>
      <a:lvl4pPr marL="1435100" indent="-315913" algn="l" defTabSz="914400" rtl="0" eaLnBrk="1" latinLnBrk="1" hangingPunct="1">
        <a:lnSpc>
          <a:spcPct val="200000"/>
        </a:lnSpc>
        <a:spcBef>
          <a:spcPts val="1000"/>
        </a:spcBef>
        <a:buFont typeface="Arial" pitchFamily="34" charset="0"/>
        <a:buChar char="–"/>
        <a:tabLst>
          <a:tab pos="1435100" algn="l"/>
        </a:tabLst>
        <a:defRPr lang="ko-KR" altLang="en-US" sz="1600" kern="1200" baseline="0" dirty="0" smtClean="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10.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5.png"/><Relationship Id="rId7" Type="http://schemas.openxmlformats.org/officeDocument/2006/relationships/image" Target="../media/image6.gi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www.plotprojects.com/blog/beacon-technology-in-retail-strategies-to-boost-sales/" TargetMode="External"/><Relationship Id="rId5" Type="http://schemas.openxmlformats.org/officeDocument/2006/relationships/hyperlink" Target="https://www.arabnews.com/node/1705276/business-economy" TargetMode="External"/><Relationship Id="rId4" Type="http://schemas.openxmlformats.org/officeDocument/2006/relationships/hyperlink" Target="https://www.prodcotech.com/shopper-paths-heatmaps/" TargetMode="External"/><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914400" y="1027752"/>
            <a:ext cx="10363200" cy="1969200"/>
          </a:xfrm>
        </p:spPr>
        <p:txBody>
          <a:bodyPr>
            <a:normAutofit/>
          </a:bodyPr>
          <a:lstStyle/>
          <a:p>
            <a:r>
              <a:rPr lang="en-US" altLang="ko-KR" sz="1800" dirty="0"/>
              <a:t>2022 SIGKDD Applied Data Science Track</a:t>
            </a:r>
            <a:br>
              <a:rPr lang="en-US" altLang="ko-KR" sz="2000" dirty="0"/>
            </a:br>
            <a:br>
              <a:rPr lang="en-US" altLang="ko-KR" sz="2000" dirty="0"/>
            </a:br>
            <a:r>
              <a:rPr lang="en-US" altLang="ko-KR" sz="2400" dirty="0"/>
              <a:t>Recommendation in Offline Stores: A Gamification Approach for Learning the Spatiotemporal Representation of Indoor Shopping</a:t>
            </a:r>
            <a:endParaRPr lang="ko-KR" altLang="ko-KR" sz="2000" dirty="0"/>
          </a:p>
        </p:txBody>
      </p:sp>
      <p:sp>
        <p:nvSpPr>
          <p:cNvPr id="3" name="부제목 2"/>
          <p:cNvSpPr>
            <a:spLocks noGrp="1"/>
          </p:cNvSpPr>
          <p:nvPr>
            <p:ph type="subTitle" idx="1"/>
          </p:nvPr>
        </p:nvSpPr>
        <p:spPr>
          <a:xfrm>
            <a:off x="831000" y="3717032"/>
            <a:ext cx="6075000" cy="2300408"/>
          </a:xfrm>
        </p:spPr>
        <p:txBody>
          <a:bodyPr>
            <a:normAutofit/>
          </a:bodyPr>
          <a:lstStyle/>
          <a:p>
            <a:pPr>
              <a:lnSpc>
                <a:spcPct val="100000"/>
              </a:lnSpc>
            </a:pPr>
            <a:r>
              <a:rPr lang="en-US" altLang="ko-KR" sz="1800" u="sng" dirty="0" err="1"/>
              <a:t>Jongkyung</a:t>
            </a:r>
            <a:r>
              <a:rPr lang="en-US" altLang="ko-KR" sz="1800" u="sng" dirty="0"/>
              <a:t> Shin</a:t>
            </a:r>
          </a:p>
          <a:p>
            <a:pPr>
              <a:lnSpc>
                <a:spcPct val="100000"/>
              </a:lnSpc>
            </a:pPr>
            <a:r>
              <a:rPr lang="en-US" altLang="ko-KR" sz="1800" dirty="0" err="1"/>
              <a:t>Changhun</a:t>
            </a:r>
            <a:r>
              <a:rPr lang="en-US" altLang="ko-KR" sz="1800" dirty="0"/>
              <a:t> Lee*</a:t>
            </a:r>
          </a:p>
          <a:p>
            <a:pPr>
              <a:lnSpc>
                <a:spcPct val="100000"/>
              </a:lnSpc>
            </a:pPr>
            <a:r>
              <a:rPr lang="en-US" altLang="ko-KR" sz="1800" dirty="0" err="1"/>
              <a:t>Chihyeon</a:t>
            </a:r>
            <a:r>
              <a:rPr lang="en-US" altLang="ko-KR" sz="1800" dirty="0"/>
              <a:t> Lim*</a:t>
            </a:r>
          </a:p>
          <a:p>
            <a:pPr>
              <a:lnSpc>
                <a:spcPct val="100000"/>
              </a:lnSpc>
            </a:pPr>
            <a:r>
              <a:rPr lang="en-US" altLang="ko-KR" dirty="0"/>
              <a:t>Ulsan National Institute of Science and Technology (UNIST)</a:t>
            </a:r>
          </a:p>
          <a:p>
            <a:pPr>
              <a:lnSpc>
                <a:spcPct val="100000"/>
              </a:lnSpc>
            </a:pPr>
            <a:r>
              <a:rPr lang="en-US" altLang="ko-KR" dirty="0"/>
              <a:t>Ulsan, Republic of Korea</a:t>
            </a:r>
          </a:p>
        </p:txBody>
      </p:sp>
      <p:sp>
        <p:nvSpPr>
          <p:cNvPr id="5" name="부제목 2">
            <a:extLst>
              <a:ext uri="{FF2B5EF4-FFF2-40B4-BE49-F238E27FC236}">
                <a16:creationId xmlns:a16="http://schemas.microsoft.com/office/drawing/2014/main" id="{6A327221-32E5-4788-86BC-1CC250293A03}"/>
              </a:ext>
            </a:extLst>
          </p:cNvPr>
          <p:cNvSpPr txBox="1">
            <a:spLocks/>
          </p:cNvSpPr>
          <p:nvPr/>
        </p:nvSpPr>
        <p:spPr>
          <a:xfrm>
            <a:off x="6147600" y="3717032"/>
            <a:ext cx="5130000" cy="2300408"/>
          </a:xfrm>
          <a:prstGeom prst="rect">
            <a:avLst/>
          </a:prstGeom>
        </p:spPr>
        <p:txBody>
          <a:bodyPr vert="horz" lIns="91440" tIns="45720" rIns="91440" bIns="45720" rtlCol="0">
            <a:normAutofit/>
          </a:bodyPr>
          <a:lstStyle>
            <a:lvl1pPr marL="0" indent="0" algn="ctr" defTabSz="914400" rtl="0" eaLnBrk="1" latinLnBrk="1" hangingPunct="1">
              <a:lnSpc>
                <a:spcPct val="200000"/>
              </a:lnSpc>
              <a:spcBef>
                <a:spcPts val="1000"/>
              </a:spcBef>
              <a:buClr>
                <a:schemeClr val="tx2"/>
              </a:buClr>
              <a:buFontTx/>
              <a:buNone/>
              <a:defRPr lang="ko-KR" altLang="en-US" sz="1600" kern="1200" baseline="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1" hangingPunct="1">
              <a:lnSpc>
                <a:spcPct val="200000"/>
              </a:lnSpc>
              <a:spcBef>
                <a:spcPts val="1000"/>
              </a:spcBef>
              <a:buClr>
                <a:srgbClr val="A40052"/>
              </a:buClr>
              <a:buSzPct val="70000"/>
              <a:buFont typeface="Wingdings" pitchFamily="2" charset="2"/>
              <a:buNone/>
              <a:defRPr lang="ko-KR" altLang="en-US" sz="1600" kern="1200" baseline="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1" hangingPunct="1">
              <a:lnSpc>
                <a:spcPct val="200000"/>
              </a:lnSpc>
              <a:spcBef>
                <a:spcPts val="1000"/>
              </a:spcBef>
              <a:buFontTx/>
              <a:buNone/>
              <a:defRPr lang="ko-KR" altLang="en-US" sz="1600" kern="1200" baseline="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1" hangingPunct="1">
              <a:lnSpc>
                <a:spcPct val="200000"/>
              </a:lnSpc>
              <a:spcBef>
                <a:spcPts val="1000"/>
              </a:spcBef>
              <a:buFont typeface="Arial" pitchFamily="34" charset="0"/>
              <a:buNone/>
              <a:tabLst>
                <a:tab pos="1435100" algn="l"/>
              </a:tabLst>
              <a:defRPr lang="ko-KR" altLang="en-US" sz="1600" kern="1200" baseline="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nSpc>
                <a:spcPct val="100000"/>
              </a:lnSpc>
            </a:pPr>
            <a:r>
              <a:rPr lang="en-US" altLang="ko-KR" sz="1800" dirty="0" err="1"/>
              <a:t>Yunmo</a:t>
            </a:r>
            <a:r>
              <a:rPr lang="en-US" altLang="ko-KR" sz="1800" dirty="0"/>
              <a:t> Shin</a:t>
            </a:r>
          </a:p>
          <a:p>
            <a:pPr>
              <a:lnSpc>
                <a:spcPct val="100000"/>
              </a:lnSpc>
            </a:pPr>
            <a:r>
              <a:rPr lang="en-US" altLang="ko-KR" sz="1800" dirty="0" err="1"/>
              <a:t>Junseok</a:t>
            </a:r>
            <a:r>
              <a:rPr lang="en-US" altLang="ko-KR" sz="1800" dirty="0"/>
              <a:t> Lim</a:t>
            </a:r>
          </a:p>
          <a:p>
            <a:pPr>
              <a:lnSpc>
                <a:spcPct val="100000"/>
              </a:lnSpc>
            </a:pPr>
            <a:endParaRPr lang="en-US" altLang="ko-KR" sz="1800" dirty="0"/>
          </a:p>
          <a:p>
            <a:pPr>
              <a:lnSpc>
                <a:spcPct val="100000"/>
              </a:lnSpc>
            </a:pPr>
            <a:r>
              <a:rPr lang="en-US" altLang="ko-KR" dirty="0" err="1"/>
              <a:t>Retailtech</a:t>
            </a:r>
            <a:r>
              <a:rPr lang="en-US" altLang="ko-KR" dirty="0"/>
              <a:t> Co., Ltd.</a:t>
            </a:r>
          </a:p>
          <a:p>
            <a:pPr>
              <a:lnSpc>
                <a:spcPct val="100000"/>
              </a:lnSpc>
            </a:pPr>
            <a:r>
              <a:rPr lang="en-US" altLang="ko-KR" dirty="0"/>
              <a:t>Seoul, Republic of Korea</a:t>
            </a:r>
            <a:endParaRPr lang="en-US" altLang="ko-KR" sz="1400" dirty="0"/>
          </a:p>
        </p:txBody>
      </p:sp>
      <p:pic>
        <p:nvPicPr>
          <p:cNvPr id="1026" name="Picture 2">
            <a:extLst>
              <a:ext uri="{FF2B5EF4-FFF2-40B4-BE49-F238E27FC236}">
                <a16:creationId xmlns:a16="http://schemas.microsoft.com/office/drawing/2014/main" id="{6A85AF90-F941-2796-73FF-E18CC73E85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7522" y="189000"/>
            <a:ext cx="3200155" cy="539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270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5F3B86A-D7B2-424B-9688-6B55AB42CE52}"/>
              </a:ext>
            </a:extLst>
          </p:cNvPr>
          <p:cNvSpPr>
            <a:spLocks noGrp="1"/>
          </p:cNvSpPr>
          <p:nvPr>
            <p:ph type="title"/>
          </p:nvPr>
        </p:nvSpPr>
        <p:spPr>
          <a:xfrm>
            <a:off x="1239524" y="177617"/>
            <a:ext cx="10471624" cy="633600"/>
          </a:xfrm>
        </p:spPr>
        <p:txBody>
          <a:bodyPr/>
          <a:lstStyle/>
          <a:p>
            <a:r>
              <a:rPr lang="en-US" altLang="ko-KR" dirty="0"/>
              <a:t>Result of Pre-trained Recurrent Convolutional Network</a:t>
            </a:r>
            <a:endParaRPr lang="ko-KR" altLang="en-US" dirty="0"/>
          </a:p>
        </p:txBody>
      </p:sp>
      <p:grpSp>
        <p:nvGrpSpPr>
          <p:cNvPr id="4" name="그룹 3">
            <a:extLst>
              <a:ext uri="{FF2B5EF4-FFF2-40B4-BE49-F238E27FC236}">
                <a16:creationId xmlns:a16="http://schemas.microsoft.com/office/drawing/2014/main" id="{5A1800FD-CF6F-4661-A6A3-22B339BB5C08}"/>
              </a:ext>
            </a:extLst>
          </p:cNvPr>
          <p:cNvGrpSpPr/>
          <p:nvPr/>
        </p:nvGrpSpPr>
        <p:grpSpPr>
          <a:xfrm>
            <a:off x="480852" y="272881"/>
            <a:ext cx="1963544" cy="443071"/>
            <a:chOff x="460048" y="267370"/>
            <a:chExt cx="1963544" cy="443071"/>
          </a:xfrm>
        </p:grpSpPr>
        <p:sp>
          <p:nvSpPr>
            <p:cNvPr id="5" name="사각형: 둥근 모서리 4">
              <a:extLst>
                <a:ext uri="{FF2B5EF4-FFF2-40B4-BE49-F238E27FC236}">
                  <a16:creationId xmlns:a16="http://schemas.microsoft.com/office/drawing/2014/main" id="{4ADFC556-B896-43EE-84F0-89B1CABF1D8A}"/>
                </a:ext>
              </a:extLst>
            </p:cNvPr>
            <p:cNvSpPr/>
            <p:nvPr/>
          </p:nvSpPr>
          <p:spPr>
            <a:xfrm>
              <a:off x="460048" y="267370"/>
              <a:ext cx="1963544" cy="443071"/>
            </a:xfrm>
            <a:prstGeom prst="roundRect">
              <a:avLst>
                <a:gd name="adj" fmla="val 32979"/>
              </a:avLst>
            </a:prstGeom>
            <a:solidFill>
              <a:srgbClr val="0315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latin typeface="Arial" panose="020B0604020202020204" pitchFamily="34" charset="0"/>
                  <a:cs typeface="Arial" panose="020B0604020202020204" pitchFamily="34" charset="0"/>
                </a:rPr>
                <a:t>   Experiment</a:t>
              </a:r>
              <a:endParaRPr lang="ko-KR" altLang="en-US" sz="1600" b="1" dirty="0">
                <a:latin typeface="Arial" panose="020B0604020202020204" pitchFamily="34" charset="0"/>
                <a:cs typeface="Arial" panose="020B0604020202020204" pitchFamily="34" charset="0"/>
              </a:endParaRPr>
            </a:p>
          </p:txBody>
        </p:sp>
        <p:sp>
          <p:nvSpPr>
            <p:cNvPr id="6" name="타원 5">
              <a:extLst>
                <a:ext uri="{FF2B5EF4-FFF2-40B4-BE49-F238E27FC236}">
                  <a16:creationId xmlns:a16="http://schemas.microsoft.com/office/drawing/2014/main" id="{4B210C44-5B50-404C-B37F-B64830B4A602}"/>
                </a:ext>
              </a:extLst>
            </p:cNvPr>
            <p:cNvSpPr/>
            <p:nvPr/>
          </p:nvSpPr>
          <p:spPr>
            <a:xfrm>
              <a:off x="551384" y="344905"/>
              <a:ext cx="288000" cy="28800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rgbClr val="002060"/>
                  </a:solidFill>
                  <a:latin typeface="Arial" panose="020B0604020202020204" pitchFamily="34" charset="0"/>
                  <a:cs typeface="Arial" panose="020B0604020202020204" pitchFamily="34" charset="0"/>
                </a:rPr>
                <a:t>3</a:t>
              </a:r>
              <a:endParaRPr lang="ko-KR" altLang="en-US" sz="1600" b="1" dirty="0">
                <a:solidFill>
                  <a:srgbClr val="002060"/>
                </a:solidFill>
                <a:latin typeface="Arial" panose="020B0604020202020204" pitchFamily="34" charset="0"/>
                <a:cs typeface="Arial" panose="020B0604020202020204" pitchFamily="34" charset="0"/>
              </a:endParaRPr>
            </a:p>
          </p:txBody>
        </p:sp>
      </p:grpSp>
      <p:sp>
        <p:nvSpPr>
          <p:cNvPr id="8" name="TextBox 7">
            <a:extLst>
              <a:ext uri="{FF2B5EF4-FFF2-40B4-BE49-F238E27FC236}">
                <a16:creationId xmlns:a16="http://schemas.microsoft.com/office/drawing/2014/main" id="{6134AE6F-7E65-4DF8-8656-1992062569CF}"/>
              </a:ext>
            </a:extLst>
          </p:cNvPr>
          <p:cNvSpPr txBox="1"/>
          <p:nvPr/>
        </p:nvSpPr>
        <p:spPr>
          <a:xfrm>
            <a:off x="455368" y="1030118"/>
            <a:ext cx="11508812" cy="763735"/>
          </a:xfrm>
          <a:prstGeom prst="rect">
            <a:avLst/>
          </a:prstGeom>
          <a:noFill/>
        </p:spPr>
        <p:txBody>
          <a:bodyPr wrap="square">
            <a:spAutoFit/>
          </a:bodyPr>
          <a:lstStyle/>
          <a:p>
            <a:pPr marL="285750" indent="-285750">
              <a:lnSpc>
                <a:spcPct val="150000"/>
              </a:lnSpc>
              <a:buFont typeface="Wingdings" panose="05000000000000000000" pitchFamily="2" charset="2"/>
              <a:buChar char="§"/>
            </a:pPr>
            <a:r>
              <a:rPr kumimoji="1" lang="en-US" altLang="ko-KR" sz="1550" dirty="0">
                <a:solidFill>
                  <a:prstClr val="black"/>
                </a:solidFill>
                <a:latin typeface="Arial" panose="020B0604020202020204" pitchFamily="34" charset="0"/>
                <a:cs typeface="Arial" panose="020B0604020202020204" pitchFamily="34" charset="0"/>
              </a:rPr>
              <a:t>Performance comparison between RCN and sequential recommender systems</a:t>
            </a:r>
          </a:p>
          <a:p>
            <a:pPr marL="285750" indent="-285750">
              <a:lnSpc>
                <a:spcPct val="150000"/>
              </a:lnSpc>
              <a:buFont typeface="Wingdings" panose="05000000000000000000" pitchFamily="2" charset="2"/>
              <a:buChar char="§"/>
            </a:pPr>
            <a:r>
              <a:rPr kumimoji="1" lang="en-US" altLang="ko-KR" sz="1550" dirty="0">
                <a:latin typeface="Arial" panose="020B0604020202020204" pitchFamily="34" charset="0"/>
                <a:cs typeface="Arial" panose="020B0604020202020204" pitchFamily="34" charset="0"/>
              </a:rPr>
              <a:t>The model considering spatiotemporal context works more effectively than the models that consider only a temporal context</a:t>
            </a:r>
          </a:p>
        </p:txBody>
      </p:sp>
      <p:grpSp>
        <p:nvGrpSpPr>
          <p:cNvPr id="9" name="그룹 8">
            <a:extLst>
              <a:ext uri="{FF2B5EF4-FFF2-40B4-BE49-F238E27FC236}">
                <a16:creationId xmlns:a16="http://schemas.microsoft.com/office/drawing/2014/main" id="{1EC48AF7-72DE-47C6-8A91-384C7C09E5B6}"/>
              </a:ext>
            </a:extLst>
          </p:cNvPr>
          <p:cNvGrpSpPr/>
          <p:nvPr/>
        </p:nvGrpSpPr>
        <p:grpSpPr>
          <a:xfrm>
            <a:off x="1797226" y="2340820"/>
            <a:ext cx="8597548" cy="2745000"/>
            <a:chOff x="1797226" y="2340820"/>
            <a:chExt cx="8597548" cy="2745000"/>
          </a:xfrm>
        </p:grpSpPr>
        <p:pic>
          <p:nvPicPr>
            <p:cNvPr id="7" name="그림 6">
              <a:extLst>
                <a:ext uri="{FF2B5EF4-FFF2-40B4-BE49-F238E27FC236}">
                  <a16:creationId xmlns:a16="http://schemas.microsoft.com/office/drawing/2014/main" id="{4BCE7D83-6072-49AC-8954-2E53841C58E7}"/>
                </a:ext>
              </a:extLst>
            </p:cNvPr>
            <p:cNvPicPr>
              <a:picLocks noChangeAspect="1"/>
            </p:cNvPicPr>
            <p:nvPr/>
          </p:nvPicPr>
          <p:blipFill rotWithShape="1">
            <a:blip r:embed="rId3"/>
            <a:srcRect r="28640" b="11576"/>
            <a:stretch/>
          </p:blipFill>
          <p:spPr>
            <a:xfrm>
              <a:off x="1797226" y="2340820"/>
              <a:ext cx="8597548" cy="2745000"/>
            </a:xfrm>
            <a:prstGeom prst="rect">
              <a:avLst/>
            </a:prstGeom>
          </p:spPr>
        </p:pic>
        <p:sp>
          <p:nvSpPr>
            <p:cNvPr id="3" name="직사각형 2">
              <a:extLst>
                <a:ext uri="{FF2B5EF4-FFF2-40B4-BE49-F238E27FC236}">
                  <a16:creationId xmlns:a16="http://schemas.microsoft.com/office/drawing/2014/main" id="{88D1284A-D0F1-4E01-A52D-9E07B2D69B78}"/>
                </a:ext>
              </a:extLst>
            </p:cNvPr>
            <p:cNvSpPr/>
            <p:nvPr/>
          </p:nvSpPr>
          <p:spPr>
            <a:xfrm>
              <a:off x="1956000" y="4734000"/>
              <a:ext cx="8438774" cy="27000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ko-KR" altLang="en-US"/>
            </a:p>
          </p:txBody>
        </p:sp>
      </p:grpSp>
    </p:spTree>
    <p:extLst>
      <p:ext uri="{BB962C8B-B14F-4D97-AF65-F5344CB8AC3E}">
        <p14:creationId xmlns:p14="http://schemas.microsoft.com/office/powerpoint/2010/main" val="1986172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5F3B86A-D7B2-424B-9688-6B55AB42CE52}"/>
              </a:ext>
            </a:extLst>
          </p:cNvPr>
          <p:cNvSpPr>
            <a:spLocks noGrp="1"/>
          </p:cNvSpPr>
          <p:nvPr>
            <p:ph type="title"/>
          </p:nvPr>
        </p:nvSpPr>
        <p:spPr>
          <a:xfrm>
            <a:off x="471569" y="177617"/>
            <a:ext cx="11239579" cy="633600"/>
          </a:xfrm>
        </p:spPr>
        <p:txBody>
          <a:bodyPr/>
          <a:lstStyle/>
          <a:p>
            <a:r>
              <a:rPr lang="en-US" altLang="ko-KR" dirty="0"/>
              <a:t>Result of Interactive Training</a:t>
            </a:r>
            <a:endParaRPr lang="ko-KR" altLang="en-US" dirty="0"/>
          </a:p>
        </p:txBody>
      </p:sp>
      <p:grpSp>
        <p:nvGrpSpPr>
          <p:cNvPr id="4" name="그룹 3">
            <a:extLst>
              <a:ext uri="{FF2B5EF4-FFF2-40B4-BE49-F238E27FC236}">
                <a16:creationId xmlns:a16="http://schemas.microsoft.com/office/drawing/2014/main" id="{5A1800FD-CF6F-4661-A6A3-22B339BB5C08}"/>
              </a:ext>
            </a:extLst>
          </p:cNvPr>
          <p:cNvGrpSpPr/>
          <p:nvPr/>
        </p:nvGrpSpPr>
        <p:grpSpPr>
          <a:xfrm>
            <a:off x="480852" y="272881"/>
            <a:ext cx="1963544" cy="443071"/>
            <a:chOff x="460048" y="267370"/>
            <a:chExt cx="1963544" cy="443071"/>
          </a:xfrm>
        </p:grpSpPr>
        <p:sp>
          <p:nvSpPr>
            <p:cNvPr id="5" name="사각형: 둥근 모서리 4">
              <a:extLst>
                <a:ext uri="{FF2B5EF4-FFF2-40B4-BE49-F238E27FC236}">
                  <a16:creationId xmlns:a16="http://schemas.microsoft.com/office/drawing/2014/main" id="{4ADFC556-B896-43EE-84F0-89B1CABF1D8A}"/>
                </a:ext>
              </a:extLst>
            </p:cNvPr>
            <p:cNvSpPr/>
            <p:nvPr/>
          </p:nvSpPr>
          <p:spPr>
            <a:xfrm>
              <a:off x="460048" y="267370"/>
              <a:ext cx="1963544" cy="443071"/>
            </a:xfrm>
            <a:prstGeom prst="roundRect">
              <a:avLst>
                <a:gd name="adj" fmla="val 32979"/>
              </a:avLst>
            </a:prstGeom>
            <a:solidFill>
              <a:srgbClr val="0315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latin typeface="Arial" panose="020B0604020202020204" pitchFamily="34" charset="0"/>
                  <a:cs typeface="Arial" panose="020B0604020202020204" pitchFamily="34" charset="0"/>
                </a:rPr>
                <a:t>   Experiment</a:t>
              </a:r>
              <a:endParaRPr lang="ko-KR" altLang="en-US" sz="1600" b="1" dirty="0">
                <a:latin typeface="Arial" panose="020B0604020202020204" pitchFamily="34" charset="0"/>
                <a:cs typeface="Arial" panose="020B0604020202020204" pitchFamily="34" charset="0"/>
              </a:endParaRPr>
            </a:p>
          </p:txBody>
        </p:sp>
        <p:sp>
          <p:nvSpPr>
            <p:cNvPr id="6" name="타원 5">
              <a:extLst>
                <a:ext uri="{FF2B5EF4-FFF2-40B4-BE49-F238E27FC236}">
                  <a16:creationId xmlns:a16="http://schemas.microsoft.com/office/drawing/2014/main" id="{4B210C44-5B50-404C-B37F-B64830B4A602}"/>
                </a:ext>
              </a:extLst>
            </p:cNvPr>
            <p:cNvSpPr/>
            <p:nvPr/>
          </p:nvSpPr>
          <p:spPr>
            <a:xfrm>
              <a:off x="551384" y="344905"/>
              <a:ext cx="288000" cy="28800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rgbClr val="002060"/>
                  </a:solidFill>
                  <a:latin typeface="Arial" panose="020B0604020202020204" pitchFamily="34" charset="0"/>
                  <a:cs typeface="Arial" panose="020B0604020202020204" pitchFamily="34" charset="0"/>
                </a:rPr>
                <a:t>3</a:t>
              </a:r>
              <a:endParaRPr lang="ko-KR" altLang="en-US" sz="1600" b="1" dirty="0">
                <a:solidFill>
                  <a:srgbClr val="002060"/>
                </a:solidFill>
                <a:latin typeface="Arial" panose="020B0604020202020204" pitchFamily="34" charset="0"/>
                <a:cs typeface="Arial" panose="020B0604020202020204" pitchFamily="34" charset="0"/>
              </a:endParaRPr>
            </a:p>
          </p:txBody>
        </p:sp>
      </p:grpSp>
      <p:pic>
        <p:nvPicPr>
          <p:cNvPr id="8" name="그림 7">
            <a:extLst>
              <a:ext uri="{FF2B5EF4-FFF2-40B4-BE49-F238E27FC236}">
                <a16:creationId xmlns:a16="http://schemas.microsoft.com/office/drawing/2014/main" id="{E209FA75-0A20-42FB-B435-97A53C918F14}"/>
              </a:ext>
            </a:extLst>
          </p:cNvPr>
          <p:cNvPicPr>
            <a:picLocks noChangeAspect="1"/>
          </p:cNvPicPr>
          <p:nvPr/>
        </p:nvPicPr>
        <p:blipFill>
          <a:blip r:embed="rId3"/>
          <a:stretch>
            <a:fillRect/>
          </a:stretch>
        </p:blipFill>
        <p:spPr>
          <a:xfrm>
            <a:off x="471569" y="2692644"/>
            <a:ext cx="5289209" cy="2359531"/>
          </a:xfrm>
          <a:prstGeom prst="rect">
            <a:avLst/>
          </a:prstGeom>
        </p:spPr>
      </p:pic>
      <p:pic>
        <p:nvPicPr>
          <p:cNvPr id="10" name="그림 9">
            <a:extLst>
              <a:ext uri="{FF2B5EF4-FFF2-40B4-BE49-F238E27FC236}">
                <a16:creationId xmlns:a16="http://schemas.microsoft.com/office/drawing/2014/main" id="{C5C069CC-0078-4ED8-AC13-AA4428AE30B3}"/>
              </a:ext>
            </a:extLst>
          </p:cNvPr>
          <p:cNvPicPr>
            <a:picLocks noChangeAspect="1"/>
          </p:cNvPicPr>
          <p:nvPr/>
        </p:nvPicPr>
        <p:blipFill>
          <a:blip r:embed="rId4"/>
          <a:stretch>
            <a:fillRect/>
          </a:stretch>
        </p:blipFill>
        <p:spPr>
          <a:xfrm>
            <a:off x="5870431" y="2175749"/>
            <a:ext cx="5840717" cy="3393322"/>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A80C617-EE39-4353-B044-E03B6EFEF856}"/>
                  </a:ext>
                </a:extLst>
              </p:cNvPr>
              <p:cNvSpPr txBox="1"/>
              <p:nvPr/>
            </p:nvSpPr>
            <p:spPr>
              <a:xfrm>
                <a:off x="496652" y="1019366"/>
                <a:ext cx="11004243" cy="785343"/>
              </a:xfrm>
              <a:prstGeom prst="rect">
                <a:avLst/>
              </a:prstGeom>
              <a:noFill/>
            </p:spPr>
            <p:txBody>
              <a:bodyPr wrap="square">
                <a:spAutoFit/>
              </a:bodyPr>
              <a:lstStyle/>
              <a:p>
                <a:pPr marL="285750" indent="-285750">
                  <a:lnSpc>
                    <a:spcPct val="150000"/>
                  </a:lnSpc>
                  <a:buFont typeface="Wingdings" panose="05000000000000000000" pitchFamily="2" charset="2"/>
                  <a:buChar char="§"/>
                </a:pPr>
                <a:r>
                  <a:rPr kumimoji="1" lang="en-US" altLang="ko-KR" sz="1600" dirty="0">
                    <a:latin typeface="Arial" panose="020B0604020202020204" pitchFamily="34" charset="0"/>
                    <a:cs typeface="Arial" panose="020B0604020202020204" pitchFamily="34" charset="0"/>
                  </a:rPr>
                  <a:t>Test result of </a:t>
                </a:r>
                <a:r>
                  <a:rPr kumimoji="1" lang="en-US" altLang="ko-KR" sz="1600" dirty="0">
                    <a:solidFill>
                      <a:schemeClr val="tx1"/>
                    </a:solidFill>
                    <a:latin typeface="Arial" panose="020B0604020202020204" pitchFamily="34" charset="0"/>
                    <a:cs typeface="Arial" panose="020B0604020202020204" pitchFamily="34" charset="0"/>
                  </a:rPr>
                  <a:t>our model trained according to different </a:t>
                </a:r>
                <a14:m>
                  <m:oMath xmlns:m="http://schemas.openxmlformats.org/officeDocument/2006/math">
                    <m:r>
                      <a:rPr lang="en-US" altLang="ko-KR" sz="1600" i="1" dirty="0" smtClean="0">
                        <a:solidFill>
                          <a:schemeClr val="tx1"/>
                        </a:solidFill>
                        <a:latin typeface="Cambria Math" panose="02040503050406030204" pitchFamily="18" charset="0"/>
                      </a:rPr>
                      <m:t>𝜆</m:t>
                    </m:r>
                  </m:oMath>
                </a14:m>
                <a:r>
                  <a:rPr kumimoji="1" lang="en-US" altLang="ko-KR" sz="1600" dirty="0">
                    <a:solidFill>
                      <a:schemeClr val="tx1"/>
                    </a:solidFill>
                    <a:latin typeface="Arial" panose="020B0604020202020204" pitchFamily="34" charset="0"/>
                    <a:cs typeface="Arial" panose="020B0604020202020204" pitchFamily="34" charset="0"/>
                  </a:rPr>
                  <a:t> values</a:t>
                </a:r>
                <a:endParaRPr kumimoji="1" lang="en-US" altLang="ko-KR" sz="800" dirty="0">
                  <a:solidFill>
                    <a:schemeClr val="tx1"/>
                  </a:solidFill>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
                </a:pPr>
                <a:r>
                  <a:rPr kumimoji="1" lang="en-US" altLang="ko-KR" sz="1600" dirty="0">
                    <a:solidFill>
                      <a:schemeClr val="tx1"/>
                    </a:solidFill>
                    <a:latin typeface="Arial" panose="020B0604020202020204" pitchFamily="34" charset="0"/>
                    <a:cs typeface="Arial" panose="020B0604020202020204" pitchFamily="34" charset="0"/>
                  </a:rPr>
                  <a:t>LOS control works as expected and TPR is</a:t>
                </a:r>
                <a:r>
                  <a:rPr kumimoji="1" lang="ko-KR" altLang="en-US" sz="1600" dirty="0">
                    <a:solidFill>
                      <a:schemeClr val="tx1"/>
                    </a:solidFill>
                    <a:latin typeface="Arial" panose="020B0604020202020204" pitchFamily="34" charset="0"/>
                    <a:cs typeface="Arial" panose="020B0604020202020204" pitchFamily="34" charset="0"/>
                  </a:rPr>
                  <a:t> </a:t>
                </a:r>
                <a:r>
                  <a:rPr kumimoji="1" lang="en-US" altLang="ko-KR" sz="1600" dirty="0">
                    <a:solidFill>
                      <a:schemeClr val="tx1"/>
                    </a:solidFill>
                    <a:latin typeface="Arial" panose="020B0604020202020204" pitchFamily="34" charset="0"/>
                    <a:cs typeface="Arial" panose="020B0604020202020204" pitchFamily="34" charset="0"/>
                  </a:rPr>
                  <a:t>maximized at </a:t>
                </a:r>
                <a14:m>
                  <m:oMath xmlns:m="http://schemas.openxmlformats.org/officeDocument/2006/math">
                    <m:r>
                      <a:rPr lang="en-US" altLang="ko-KR" sz="1600" i="1" dirty="0" smtClean="0">
                        <a:solidFill>
                          <a:schemeClr val="tx1"/>
                        </a:solidFill>
                        <a:latin typeface="Cambria Math" panose="02040503050406030204" pitchFamily="18" charset="0"/>
                      </a:rPr>
                      <m:t>𝜆</m:t>
                    </m:r>
                  </m:oMath>
                </a14:m>
                <a:r>
                  <a:rPr kumimoji="1" lang="en-US" altLang="ko-KR" sz="1600" dirty="0">
                    <a:solidFill>
                      <a:schemeClr val="tx1"/>
                    </a:solidFill>
                    <a:latin typeface="Arial" panose="020B0604020202020204" pitchFamily="34" charset="0"/>
                    <a:cs typeface="Arial" panose="020B0604020202020204" pitchFamily="34" charset="0"/>
                  </a:rPr>
                  <a:t> = 0.5</a:t>
                </a:r>
              </a:p>
            </p:txBody>
          </p:sp>
        </mc:Choice>
        <mc:Fallback xmlns="">
          <p:sp>
            <p:nvSpPr>
              <p:cNvPr id="9" name="TextBox 8">
                <a:extLst>
                  <a:ext uri="{FF2B5EF4-FFF2-40B4-BE49-F238E27FC236}">
                    <a16:creationId xmlns:a16="http://schemas.microsoft.com/office/drawing/2014/main" id="{5A80C617-EE39-4353-B044-E03B6EFEF856}"/>
                  </a:ext>
                </a:extLst>
              </p:cNvPr>
              <p:cNvSpPr txBox="1">
                <a:spLocks noRot="1" noChangeAspect="1" noMove="1" noResize="1" noEditPoints="1" noAdjustHandles="1" noChangeArrowheads="1" noChangeShapeType="1" noTextEdit="1"/>
              </p:cNvSpPr>
              <p:nvPr/>
            </p:nvSpPr>
            <p:spPr>
              <a:xfrm>
                <a:off x="496652" y="1019366"/>
                <a:ext cx="11004243" cy="785343"/>
              </a:xfrm>
              <a:prstGeom prst="rect">
                <a:avLst/>
              </a:prstGeom>
              <a:blipFill>
                <a:blip r:embed="rId5"/>
                <a:stretch>
                  <a:fillRect l="-221" b="-930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5004FAE-E0D5-6C5F-4FF4-EB69E569E0AF}"/>
                  </a:ext>
                </a:extLst>
              </p:cNvPr>
              <p:cNvSpPr txBox="1"/>
              <p:nvPr/>
            </p:nvSpPr>
            <p:spPr>
              <a:xfrm>
                <a:off x="860188" y="5807913"/>
                <a:ext cx="10320812" cy="456087"/>
              </a:xfrm>
              <a:prstGeom prst="rect">
                <a:avLst/>
              </a:prstGeom>
              <a:noFill/>
            </p:spPr>
            <p:txBody>
              <a:bodyPr wrap="square">
                <a:spAutoFit/>
              </a:bodyPr>
              <a:lstStyle/>
              <a:p>
                <a:pPr marL="0" indent="0" algn="ctr">
                  <a:lnSpc>
                    <a:spcPct val="150000"/>
                  </a:lnSpc>
                  <a:buClrTx/>
                  <a:buNone/>
                </a:pPr>
                <a:r>
                  <a:rPr lang="en-US" altLang="ko-KR" b="1" dirty="0">
                    <a:latin typeface="Arial" panose="020B0604020202020204" pitchFamily="34" charset="0"/>
                    <a:ea typeface="나눔스퀘어" panose="020B0600000101010101" pitchFamily="50" charset="-127"/>
                    <a:cs typeface="Arial" panose="020B0604020202020204" pitchFamily="34" charset="0"/>
                  </a:rPr>
                  <a:t>Reward function : </a:t>
                </a:r>
                <a14:m>
                  <m:oMath xmlns:m="http://schemas.openxmlformats.org/officeDocument/2006/math">
                    <m:r>
                      <a:rPr lang="en-US" altLang="ko-KR" b="0" i="1" smtClean="0">
                        <a:latin typeface="Cambria Math" panose="02040503050406030204" pitchFamily="18" charset="0"/>
                      </a:rPr>
                      <m:t>𝑅</m:t>
                    </m:r>
                    <m:d>
                      <m:dPr>
                        <m:ctrlPr>
                          <a:rPr lang="en-US" altLang="ko-KR" i="1">
                            <a:latin typeface="Cambria Math" panose="02040503050406030204" pitchFamily="18" charset="0"/>
                          </a:rPr>
                        </m:ctrlPr>
                      </m:dPr>
                      <m:e>
                        <m:sSub>
                          <m:sSubPr>
                            <m:ctrlPr>
                              <a:rPr lang="en-US" altLang="ko-KR" i="1">
                                <a:latin typeface="Cambria Math" panose="02040503050406030204" pitchFamily="18" charset="0"/>
                              </a:rPr>
                            </m:ctrlPr>
                          </m:sSubPr>
                          <m:e>
                            <m:acc>
                              <m:accPr>
                                <m:chr m:val="̂"/>
                                <m:ctrlPr>
                                  <a:rPr lang="en-US" altLang="ko-KR" i="1">
                                    <a:latin typeface="Cambria Math" panose="02040503050406030204" pitchFamily="18" charset="0"/>
                                  </a:rPr>
                                </m:ctrlPr>
                              </m:accPr>
                              <m:e>
                                <m:r>
                                  <a:rPr lang="en-US" altLang="ko-KR" b="0" i="1">
                                    <a:latin typeface="Cambria Math" panose="02040503050406030204" pitchFamily="18" charset="0"/>
                                  </a:rPr>
                                  <m:t>𝑥</m:t>
                                </m:r>
                              </m:e>
                            </m:acc>
                          </m:e>
                          <m:sub>
                            <m:r>
                              <a:rPr lang="en-US" altLang="ko-KR" b="0" i="1">
                                <a:latin typeface="Cambria Math" panose="02040503050406030204" pitchFamily="18" charset="0"/>
                              </a:rPr>
                              <m:t>1:</m:t>
                            </m:r>
                            <m:r>
                              <a:rPr lang="en-US" altLang="ko-KR" b="0" i="1">
                                <a:latin typeface="Cambria Math" panose="02040503050406030204" pitchFamily="18" charset="0"/>
                              </a:rPr>
                              <m:t>𝑇</m:t>
                            </m:r>
                          </m:sub>
                        </m:sSub>
                      </m:e>
                    </m:d>
                    <m:r>
                      <a:rPr lang="en-US" altLang="ko-KR" b="0" i="1">
                        <a:latin typeface="Cambria Math" panose="02040503050406030204" pitchFamily="18" charset="0"/>
                      </a:rPr>
                      <m:t>=</m:t>
                    </m:r>
                    <m:d>
                      <m:dPr>
                        <m:ctrlPr>
                          <a:rPr lang="en-US" altLang="ko-KR" i="1" smtClean="0">
                            <a:latin typeface="Cambria Math" panose="02040503050406030204" pitchFamily="18" charset="0"/>
                          </a:rPr>
                        </m:ctrlPr>
                      </m:dPr>
                      <m:e>
                        <m:r>
                          <a:rPr lang="en-US" altLang="ko-KR" b="0" i="1" smtClean="0">
                            <a:latin typeface="Cambria Math" panose="02040503050406030204" pitchFamily="18" charset="0"/>
                          </a:rPr>
                          <m:t>1−</m:t>
                        </m:r>
                        <m:r>
                          <a:rPr lang="en-US" altLang="ko-KR" b="0" i="1" smtClean="0">
                            <a:latin typeface="Cambria Math" panose="02040503050406030204" pitchFamily="18" charset="0"/>
                          </a:rPr>
                          <m:t>𝜆</m:t>
                        </m:r>
                      </m:e>
                    </m:d>
                    <m:func>
                      <m:funcPr>
                        <m:ctrlPr>
                          <a:rPr lang="en-US" altLang="ko-KR" i="1" smtClean="0">
                            <a:latin typeface="Cambria Math" panose="02040503050406030204" pitchFamily="18" charset="0"/>
                          </a:rPr>
                        </m:ctrlPr>
                      </m:funcPr>
                      <m:fName>
                        <m:r>
                          <m:rPr>
                            <m:sty m:val="p"/>
                          </m:rPr>
                          <a:rPr lang="en-US" altLang="ko-KR" b="0" i="0" smtClean="0">
                            <a:latin typeface="Cambria Math" panose="02040503050406030204" pitchFamily="18" charset="0"/>
                          </a:rPr>
                          <m:t>log</m:t>
                        </m:r>
                        <m:r>
                          <a:rPr lang="en-US" altLang="ko-KR" b="0" i="0" smtClean="0">
                            <a:latin typeface="Cambria Math" panose="02040503050406030204" pitchFamily="18" charset="0"/>
                          </a:rPr>
                          <m:t> </m:t>
                        </m:r>
                      </m:fName>
                      <m:e>
                        <m:r>
                          <m:rPr>
                            <m:sty m:val="p"/>
                          </m:rPr>
                          <a:rPr lang="en-US" altLang="ko-KR" b="0" i="0">
                            <a:latin typeface="Cambria Math" panose="02040503050406030204" pitchFamily="18" charset="0"/>
                          </a:rPr>
                          <m:t>T</m:t>
                        </m:r>
                        <m:r>
                          <m:rPr>
                            <m:sty m:val="p"/>
                          </m:rPr>
                          <a:rPr lang="en-US" altLang="ko-KR" b="0" i="0" smtClean="0">
                            <a:latin typeface="Cambria Math" panose="02040503050406030204" pitchFamily="18" charset="0"/>
                          </a:rPr>
                          <m:t>P</m:t>
                        </m:r>
                        <m:sSub>
                          <m:sSubPr>
                            <m:ctrlPr>
                              <a:rPr lang="en-US" altLang="ko-KR" i="1" smtClean="0">
                                <a:latin typeface="Cambria Math" panose="02040503050406030204" pitchFamily="18" charset="0"/>
                              </a:rPr>
                            </m:ctrlPr>
                          </m:sSubPr>
                          <m:e>
                            <m:r>
                              <m:rPr>
                                <m:sty m:val="p"/>
                              </m:rPr>
                              <a:rPr lang="en-US" altLang="ko-KR" b="0" i="0" smtClean="0">
                                <a:latin typeface="Cambria Math" panose="02040503050406030204" pitchFamily="18" charset="0"/>
                              </a:rPr>
                              <m:t>R</m:t>
                            </m:r>
                          </m:e>
                          <m:sub>
                            <m:r>
                              <m:rPr>
                                <m:sty m:val="p"/>
                              </m:rPr>
                              <a:rPr lang="en-US" altLang="ko-KR" b="0" i="0" smtClean="0">
                                <a:latin typeface="Cambria Math" panose="02040503050406030204" pitchFamily="18" charset="0"/>
                              </a:rPr>
                              <m:t>scale</m:t>
                            </m:r>
                          </m:sub>
                        </m:sSub>
                        <m:d>
                          <m:dPr>
                            <m:ctrlPr>
                              <a:rPr lang="en-US" altLang="ko-KR" i="1">
                                <a:latin typeface="Cambria Math" panose="02040503050406030204" pitchFamily="18" charset="0"/>
                              </a:rPr>
                            </m:ctrlPr>
                          </m:dPr>
                          <m:e>
                            <m:sSub>
                              <m:sSubPr>
                                <m:ctrlPr>
                                  <a:rPr lang="en-US" altLang="ko-KR" i="1">
                                    <a:latin typeface="Cambria Math" panose="02040503050406030204" pitchFamily="18" charset="0"/>
                                  </a:rPr>
                                </m:ctrlPr>
                              </m:sSubPr>
                              <m:e>
                                <m:acc>
                                  <m:accPr>
                                    <m:chr m:val="̂"/>
                                    <m:ctrlPr>
                                      <a:rPr lang="en-US" altLang="ko-KR" i="1">
                                        <a:latin typeface="Cambria Math" panose="02040503050406030204" pitchFamily="18" charset="0"/>
                                      </a:rPr>
                                    </m:ctrlPr>
                                  </m:accPr>
                                  <m:e>
                                    <m:r>
                                      <a:rPr lang="en-US" altLang="ko-KR" b="0" i="1">
                                        <a:latin typeface="Cambria Math" panose="02040503050406030204" pitchFamily="18" charset="0"/>
                                      </a:rPr>
                                      <m:t>𝑥</m:t>
                                    </m:r>
                                  </m:e>
                                </m:acc>
                              </m:e>
                              <m:sub>
                                <m:r>
                                  <a:rPr lang="en-US" altLang="ko-KR" b="0" i="1">
                                    <a:latin typeface="Cambria Math" panose="02040503050406030204" pitchFamily="18" charset="0"/>
                                  </a:rPr>
                                  <m:t>1:</m:t>
                                </m:r>
                                <m:r>
                                  <a:rPr lang="en-US" altLang="ko-KR" b="0" i="1">
                                    <a:latin typeface="Cambria Math" panose="02040503050406030204" pitchFamily="18" charset="0"/>
                                  </a:rPr>
                                  <m:t>𝑇</m:t>
                                </m:r>
                              </m:sub>
                            </m:sSub>
                          </m:e>
                        </m:d>
                      </m:e>
                    </m:func>
                    <m:r>
                      <a:rPr lang="en-US" altLang="ko-KR" b="0" i="1">
                        <a:latin typeface="Cambria Math" panose="02040503050406030204" pitchFamily="18" charset="0"/>
                      </a:rPr>
                      <m:t> −</m:t>
                    </m:r>
                    <m:r>
                      <a:rPr lang="en-US" altLang="ko-KR" b="0" i="1" smtClean="0">
                        <a:latin typeface="Cambria Math" panose="02040503050406030204" pitchFamily="18" charset="0"/>
                      </a:rPr>
                      <m:t>𝜆</m:t>
                    </m:r>
                    <m:func>
                      <m:funcPr>
                        <m:ctrlPr>
                          <a:rPr lang="en-US" altLang="ko-KR" i="1">
                            <a:latin typeface="Cambria Math" panose="02040503050406030204" pitchFamily="18" charset="0"/>
                          </a:rPr>
                        </m:ctrlPr>
                      </m:funcPr>
                      <m:fName>
                        <m:r>
                          <m:rPr>
                            <m:sty m:val="p"/>
                          </m:rPr>
                          <a:rPr lang="en-US" altLang="ko-KR" b="0" i="1" smtClean="0">
                            <a:latin typeface="Cambria Math" panose="02040503050406030204" pitchFamily="18" charset="0"/>
                          </a:rPr>
                          <m:t>log</m:t>
                        </m:r>
                        <m:r>
                          <a:rPr lang="en-US" altLang="ko-KR" b="0">
                            <a:latin typeface="Cambria Math" panose="02040503050406030204" pitchFamily="18" charset="0"/>
                          </a:rPr>
                          <m:t> </m:t>
                        </m:r>
                      </m:fName>
                      <m:e>
                        <m:r>
                          <m:rPr>
                            <m:sty m:val="p"/>
                          </m:rPr>
                          <a:rPr lang="en-US" altLang="ko-KR" b="0" i="0" smtClean="0">
                            <a:latin typeface="Cambria Math" panose="02040503050406030204" pitchFamily="18" charset="0"/>
                          </a:rPr>
                          <m:t>LO</m:t>
                        </m:r>
                        <m:sSub>
                          <m:sSubPr>
                            <m:ctrlPr>
                              <a:rPr lang="en-US" altLang="ko-KR" i="1">
                                <a:latin typeface="Cambria Math" panose="02040503050406030204" pitchFamily="18" charset="0"/>
                              </a:rPr>
                            </m:ctrlPr>
                          </m:sSubPr>
                          <m:e>
                            <m:r>
                              <m:rPr>
                                <m:sty m:val="p"/>
                              </m:rPr>
                              <a:rPr lang="en-US" altLang="ko-KR" b="0" i="0" smtClean="0">
                                <a:latin typeface="Cambria Math" panose="02040503050406030204" pitchFamily="18" charset="0"/>
                              </a:rPr>
                              <m:t>S</m:t>
                            </m:r>
                          </m:e>
                          <m:sub>
                            <m:r>
                              <a:rPr lang="en-US" altLang="ko-KR" b="0" i="1">
                                <a:latin typeface="Cambria Math" panose="02040503050406030204" pitchFamily="18" charset="0"/>
                              </a:rPr>
                              <m:t>𝑠𝑐𝑎𝑙𝑒</m:t>
                            </m:r>
                          </m:sub>
                        </m:sSub>
                        <m:d>
                          <m:dPr>
                            <m:ctrlPr>
                              <a:rPr lang="en-US" altLang="ko-KR" i="1">
                                <a:latin typeface="Cambria Math" panose="02040503050406030204" pitchFamily="18" charset="0"/>
                              </a:rPr>
                            </m:ctrlPr>
                          </m:dPr>
                          <m:e>
                            <m:sSub>
                              <m:sSubPr>
                                <m:ctrlPr>
                                  <a:rPr lang="en-US" altLang="ko-KR" i="1">
                                    <a:latin typeface="Cambria Math" panose="02040503050406030204" pitchFamily="18" charset="0"/>
                                  </a:rPr>
                                </m:ctrlPr>
                              </m:sSubPr>
                              <m:e>
                                <m:acc>
                                  <m:accPr>
                                    <m:chr m:val="̂"/>
                                    <m:ctrlPr>
                                      <a:rPr lang="en-US" altLang="ko-KR" i="1">
                                        <a:latin typeface="Cambria Math" panose="02040503050406030204" pitchFamily="18" charset="0"/>
                                      </a:rPr>
                                    </m:ctrlPr>
                                  </m:accPr>
                                  <m:e>
                                    <m:r>
                                      <a:rPr lang="en-US" altLang="ko-KR" b="0" i="1">
                                        <a:latin typeface="Cambria Math" panose="02040503050406030204" pitchFamily="18" charset="0"/>
                                      </a:rPr>
                                      <m:t>𝑥</m:t>
                                    </m:r>
                                  </m:e>
                                </m:acc>
                              </m:e>
                              <m:sub>
                                <m:r>
                                  <a:rPr lang="en-US" altLang="ko-KR" b="0" i="1">
                                    <a:latin typeface="Cambria Math" panose="02040503050406030204" pitchFamily="18" charset="0"/>
                                  </a:rPr>
                                  <m:t>1:</m:t>
                                </m:r>
                                <m:r>
                                  <a:rPr lang="en-US" altLang="ko-KR" b="0" i="1">
                                    <a:latin typeface="Cambria Math" panose="02040503050406030204" pitchFamily="18" charset="0"/>
                                  </a:rPr>
                                  <m:t>𝑇</m:t>
                                </m:r>
                              </m:sub>
                            </m:sSub>
                          </m:e>
                        </m:d>
                      </m:e>
                    </m:func>
                  </m:oMath>
                </a14:m>
                <a:endParaRPr lang="en-US" altLang="ko-KR" sz="2000" dirty="0"/>
              </a:p>
            </p:txBody>
          </p:sp>
        </mc:Choice>
        <mc:Fallback xmlns="">
          <p:sp>
            <p:nvSpPr>
              <p:cNvPr id="3" name="TextBox 2">
                <a:extLst>
                  <a:ext uri="{FF2B5EF4-FFF2-40B4-BE49-F238E27FC236}">
                    <a16:creationId xmlns:a16="http://schemas.microsoft.com/office/drawing/2014/main" id="{F5004FAE-E0D5-6C5F-4FF4-EB69E569E0AF}"/>
                  </a:ext>
                </a:extLst>
              </p:cNvPr>
              <p:cNvSpPr txBox="1">
                <a:spLocks noRot="1" noChangeAspect="1" noMove="1" noResize="1" noEditPoints="1" noAdjustHandles="1" noChangeArrowheads="1" noChangeShapeType="1" noTextEdit="1"/>
              </p:cNvSpPr>
              <p:nvPr/>
            </p:nvSpPr>
            <p:spPr>
              <a:xfrm>
                <a:off x="860188" y="5807913"/>
                <a:ext cx="10320812" cy="456087"/>
              </a:xfrm>
              <a:prstGeom prst="rect">
                <a:avLst/>
              </a:prstGeom>
              <a:blipFill>
                <a:blip r:embed="rId6"/>
                <a:stretch>
                  <a:fillRect b="-18919"/>
                </a:stretch>
              </a:blipFill>
            </p:spPr>
            <p:txBody>
              <a:bodyPr/>
              <a:lstStyle/>
              <a:p>
                <a:r>
                  <a:rPr lang="ko-Kore-KR" altLang="en-US">
                    <a:noFill/>
                  </a:rPr>
                  <a:t> </a:t>
                </a:r>
              </a:p>
            </p:txBody>
          </p:sp>
        </mc:Fallback>
      </mc:AlternateContent>
    </p:spTree>
    <p:extLst>
      <p:ext uri="{BB962C8B-B14F-4D97-AF65-F5344CB8AC3E}">
        <p14:creationId xmlns:p14="http://schemas.microsoft.com/office/powerpoint/2010/main" val="18951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5F3B86A-D7B2-424B-9688-6B55AB42CE52}"/>
              </a:ext>
            </a:extLst>
          </p:cNvPr>
          <p:cNvSpPr>
            <a:spLocks noGrp="1"/>
          </p:cNvSpPr>
          <p:nvPr>
            <p:ph type="title"/>
          </p:nvPr>
        </p:nvSpPr>
        <p:spPr/>
        <p:txBody>
          <a:bodyPr>
            <a:normAutofit/>
          </a:bodyPr>
          <a:lstStyle/>
          <a:p>
            <a:r>
              <a:rPr lang="en-US" altLang="ko-KR" dirty="0"/>
              <a:t>Example of results visualized in the 2D-pixel world</a:t>
            </a:r>
            <a:endParaRPr lang="ko-KR" altLang="en-US" dirty="0"/>
          </a:p>
        </p:txBody>
      </p:sp>
      <p:grpSp>
        <p:nvGrpSpPr>
          <p:cNvPr id="4" name="그룹 3">
            <a:extLst>
              <a:ext uri="{FF2B5EF4-FFF2-40B4-BE49-F238E27FC236}">
                <a16:creationId xmlns:a16="http://schemas.microsoft.com/office/drawing/2014/main" id="{5A1800FD-CF6F-4661-A6A3-22B339BB5C08}"/>
              </a:ext>
            </a:extLst>
          </p:cNvPr>
          <p:cNvGrpSpPr/>
          <p:nvPr/>
        </p:nvGrpSpPr>
        <p:grpSpPr>
          <a:xfrm>
            <a:off x="480852" y="272881"/>
            <a:ext cx="1963544" cy="443071"/>
            <a:chOff x="460048" y="267370"/>
            <a:chExt cx="1963544" cy="443071"/>
          </a:xfrm>
        </p:grpSpPr>
        <p:sp>
          <p:nvSpPr>
            <p:cNvPr id="5" name="사각형: 둥근 모서리 4">
              <a:extLst>
                <a:ext uri="{FF2B5EF4-FFF2-40B4-BE49-F238E27FC236}">
                  <a16:creationId xmlns:a16="http://schemas.microsoft.com/office/drawing/2014/main" id="{4ADFC556-B896-43EE-84F0-89B1CABF1D8A}"/>
                </a:ext>
              </a:extLst>
            </p:cNvPr>
            <p:cNvSpPr/>
            <p:nvPr/>
          </p:nvSpPr>
          <p:spPr>
            <a:xfrm>
              <a:off x="460048" y="267370"/>
              <a:ext cx="1963544" cy="443071"/>
            </a:xfrm>
            <a:prstGeom prst="roundRect">
              <a:avLst>
                <a:gd name="adj" fmla="val 32979"/>
              </a:avLst>
            </a:prstGeom>
            <a:solidFill>
              <a:srgbClr val="0315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latin typeface="Arial" panose="020B0604020202020204" pitchFamily="34" charset="0"/>
                  <a:cs typeface="Arial" panose="020B0604020202020204" pitchFamily="34" charset="0"/>
                </a:rPr>
                <a:t>   Experiment</a:t>
              </a:r>
              <a:endParaRPr lang="ko-KR" altLang="en-US" sz="1600" b="1" dirty="0">
                <a:latin typeface="Arial" panose="020B0604020202020204" pitchFamily="34" charset="0"/>
                <a:cs typeface="Arial" panose="020B0604020202020204" pitchFamily="34" charset="0"/>
              </a:endParaRPr>
            </a:p>
          </p:txBody>
        </p:sp>
        <p:sp>
          <p:nvSpPr>
            <p:cNvPr id="6" name="타원 5">
              <a:extLst>
                <a:ext uri="{FF2B5EF4-FFF2-40B4-BE49-F238E27FC236}">
                  <a16:creationId xmlns:a16="http://schemas.microsoft.com/office/drawing/2014/main" id="{4B210C44-5B50-404C-B37F-B64830B4A602}"/>
                </a:ext>
              </a:extLst>
            </p:cNvPr>
            <p:cNvSpPr/>
            <p:nvPr/>
          </p:nvSpPr>
          <p:spPr>
            <a:xfrm>
              <a:off x="551384" y="344905"/>
              <a:ext cx="288000" cy="28800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rgbClr val="002060"/>
                  </a:solidFill>
                  <a:latin typeface="Arial" panose="020B0604020202020204" pitchFamily="34" charset="0"/>
                  <a:cs typeface="Arial" panose="020B0604020202020204" pitchFamily="34" charset="0"/>
                </a:rPr>
                <a:t>3</a:t>
              </a:r>
              <a:endParaRPr lang="ko-KR" altLang="en-US" sz="1600" b="1" dirty="0">
                <a:solidFill>
                  <a:srgbClr val="002060"/>
                </a:solidFill>
                <a:latin typeface="Arial" panose="020B0604020202020204" pitchFamily="34" charset="0"/>
                <a:cs typeface="Arial" panose="020B0604020202020204" pitchFamily="34" charset="0"/>
              </a:endParaRPr>
            </a:p>
          </p:txBody>
        </p:sp>
      </p:grpSp>
      <p:pic>
        <p:nvPicPr>
          <p:cNvPr id="7" name="그림 6">
            <a:extLst>
              <a:ext uri="{FF2B5EF4-FFF2-40B4-BE49-F238E27FC236}">
                <a16:creationId xmlns:a16="http://schemas.microsoft.com/office/drawing/2014/main" id="{96F1168D-F0DC-4A60-833A-9D72A243A5BA}"/>
              </a:ext>
            </a:extLst>
          </p:cNvPr>
          <p:cNvPicPr>
            <a:picLocks noChangeAspect="1"/>
          </p:cNvPicPr>
          <p:nvPr/>
        </p:nvPicPr>
        <p:blipFill>
          <a:blip r:embed="rId3"/>
          <a:stretch>
            <a:fillRect/>
          </a:stretch>
        </p:blipFill>
        <p:spPr>
          <a:xfrm>
            <a:off x="1847970" y="1046650"/>
            <a:ext cx="8486775" cy="5448300"/>
          </a:xfrm>
          <a:prstGeom prst="rect">
            <a:avLst/>
          </a:prstGeom>
        </p:spPr>
      </p:pic>
      <p:sp>
        <p:nvSpPr>
          <p:cNvPr id="8" name="TextBox 7">
            <a:extLst>
              <a:ext uri="{FF2B5EF4-FFF2-40B4-BE49-F238E27FC236}">
                <a16:creationId xmlns:a16="http://schemas.microsoft.com/office/drawing/2014/main" id="{6AD23A39-98D8-4645-8443-FF708F00760D}"/>
              </a:ext>
            </a:extLst>
          </p:cNvPr>
          <p:cNvSpPr txBox="1"/>
          <p:nvPr/>
        </p:nvSpPr>
        <p:spPr>
          <a:xfrm>
            <a:off x="10181148" y="2214000"/>
            <a:ext cx="1530000" cy="276999"/>
          </a:xfrm>
          <a:prstGeom prst="rect">
            <a:avLst/>
          </a:prstGeom>
          <a:noFill/>
        </p:spPr>
        <p:txBody>
          <a:bodyPr wrap="square" rtlCol="0">
            <a:spAutoFit/>
          </a:bodyPr>
          <a:lstStyle/>
          <a:p>
            <a:r>
              <a:rPr lang="en-US" altLang="ko-KR" sz="1200" dirty="0"/>
              <a:t>Only LOS control</a:t>
            </a:r>
            <a:endParaRPr lang="ko-KR" altLang="en-US" sz="1200" dirty="0"/>
          </a:p>
        </p:txBody>
      </p:sp>
      <p:sp>
        <p:nvSpPr>
          <p:cNvPr id="9" name="TextBox 8">
            <a:extLst>
              <a:ext uri="{FF2B5EF4-FFF2-40B4-BE49-F238E27FC236}">
                <a16:creationId xmlns:a16="http://schemas.microsoft.com/office/drawing/2014/main" id="{29838F87-F75C-4022-B1A4-25268BB98B13}"/>
              </a:ext>
            </a:extLst>
          </p:cNvPr>
          <p:cNvSpPr txBox="1"/>
          <p:nvPr/>
        </p:nvSpPr>
        <p:spPr>
          <a:xfrm>
            <a:off x="10181148" y="4957364"/>
            <a:ext cx="1530000" cy="276999"/>
          </a:xfrm>
          <a:prstGeom prst="rect">
            <a:avLst/>
          </a:prstGeom>
          <a:noFill/>
        </p:spPr>
        <p:txBody>
          <a:bodyPr wrap="square" rtlCol="0">
            <a:spAutoFit/>
          </a:bodyPr>
          <a:lstStyle/>
          <a:p>
            <a:r>
              <a:rPr lang="en-US" altLang="ko-KR" sz="1200" dirty="0"/>
              <a:t>Only TPR control</a:t>
            </a:r>
            <a:endParaRPr lang="ko-KR" altLang="en-US" sz="1200" dirty="0"/>
          </a:p>
        </p:txBody>
      </p:sp>
      <p:sp>
        <p:nvSpPr>
          <p:cNvPr id="10" name="TextBox 9">
            <a:extLst>
              <a:ext uri="{FF2B5EF4-FFF2-40B4-BE49-F238E27FC236}">
                <a16:creationId xmlns:a16="http://schemas.microsoft.com/office/drawing/2014/main" id="{27B5D5C8-7F4E-4EB8-956B-885411664703}"/>
              </a:ext>
            </a:extLst>
          </p:cNvPr>
          <p:cNvSpPr txBox="1"/>
          <p:nvPr/>
        </p:nvSpPr>
        <p:spPr>
          <a:xfrm>
            <a:off x="543300" y="4959000"/>
            <a:ext cx="1530000" cy="276999"/>
          </a:xfrm>
          <a:prstGeom prst="rect">
            <a:avLst/>
          </a:prstGeom>
          <a:noFill/>
        </p:spPr>
        <p:txBody>
          <a:bodyPr wrap="square" rtlCol="0">
            <a:spAutoFit/>
          </a:bodyPr>
          <a:lstStyle/>
          <a:p>
            <a:r>
              <a:rPr lang="en-US" altLang="ko-KR" sz="1200" dirty="0"/>
              <a:t>LOS &amp; TPR control</a:t>
            </a:r>
            <a:endParaRPr lang="ko-KR" altLang="en-US" sz="1200" dirty="0"/>
          </a:p>
        </p:txBody>
      </p:sp>
    </p:spTree>
    <p:extLst>
      <p:ext uri="{BB962C8B-B14F-4D97-AF65-F5344CB8AC3E}">
        <p14:creationId xmlns:p14="http://schemas.microsoft.com/office/powerpoint/2010/main" val="3134247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5F3B86A-D7B2-424B-9688-6B55AB42CE52}"/>
              </a:ext>
            </a:extLst>
          </p:cNvPr>
          <p:cNvSpPr>
            <a:spLocks noGrp="1"/>
          </p:cNvSpPr>
          <p:nvPr>
            <p:ph type="title"/>
          </p:nvPr>
        </p:nvSpPr>
        <p:spPr/>
        <p:txBody>
          <a:bodyPr/>
          <a:lstStyle/>
          <a:p>
            <a:r>
              <a:rPr lang="en-US" altLang="ko-KR" dirty="0"/>
              <a:t>Conclusion &amp; Future Work</a:t>
            </a:r>
            <a:endParaRPr lang="ko-KR" altLang="en-US" dirty="0"/>
          </a:p>
        </p:txBody>
      </p:sp>
      <p:sp>
        <p:nvSpPr>
          <p:cNvPr id="3" name="내용 개체 틀 2">
            <a:extLst>
              <a:ext uri="{FF2B5EF4-FFF2-40B4-BE49-F238E27FC236}">
                <a16:creationId xmlns:a16="http://schemas.microsoft.com/office/drawing/2014/main" id="{17620AB9-BB9C-4D44-849E-A7E256B1B6CD}"/>
              </a:ext>
            </a:extLst>
          </p:cNvPr>
          <p:cNvSpPr>
            <a:spLocks noGrp="1"/>
          </p:cNvSpPr>
          <p:nvPr>
            <p:ph idx="1"/>
          </p:nvPr>
        </p:nvSpPr>
        <p:spPr>
          <a:xfrm>
            <a:off x="471569" y="906481"/>
            <a:ext cx="11239579" cy="5184576"/>
          </a:xfrm>
        </p:spPr>
        <p:txBody>
          <a:bodyPr>
            <a:normAutofit fontScale="92500" lnSpcReduction="20000"/>
          </a:bodyPr>
          <a:lstStyle/>
          <a:p>
            <a:pPr marL="0" indent="0">
              <a:buNone/>
            </a:pPr>
            <a:r>
              <a:rPr lang="en-US" altLang="ko-KR" sz="1800" b="1" dirty="0"/>
              <a:t>Conclusion</a:t>
            </a:r>
            <a:endParaRPr lang="ko-KR" altLang="en-US" b="1" dirty="0"/>
          </a:p>
          <a:p>
            <a:pPr lvl="1"/>
            <a:r>
              <a:rPr lang="en-US" altLang="ko-KR" sz="1500" dirty="0"/>
              <a:t>We believe that our work will contribute to advancing many location-based services for offline stores, shopping malls, event venues, theme parks, production yards, and other physical environments that can be transformed into virtual environments</a:t>
            </a:r>
          </a:p>
          <a:p>
            <a:pPr lvl="1"/>
            <a:r>
              <a:rPr lang="en-US" altLang="ko-KR" sz="1500" dirty="0"/>
              <a:t>The advantage of gamification approach</a:t>
            </a:r>
          </a:p>
          <a:p>
            <a:pPr lvl="2"/>
            <a:r>
              <a:rPr lang="en-US" altLang="ko-KR" sz="1300" dirty="0"/>
              <a:t>Do not need any devices that capture the spatiotemporal contexts in training</a:t>
            </a:r>
          </a:p>
          <a:p>
            <a:pPr lvl="2"/>
            <a:r>
              <a:rPr lang="en-US" altLang="ko-KR" sz="1300" dirty="0"/>
              <a:t>Can analyze the controllability of recommender system</a:t>
            </a:r>
            <a:r>
              <a:rPr lang="en-US" altLang="ko-KR" sz="1400" dirty="0"/>
              <a:t> in terms of sales operation under the interactive scenario</a:t>
            </a:r>
            <a:endParaRPr lang="en-US" altLang="ko-KR" sz="1300" dirty="0"/>
          </a:p>
          <a:p>
            <a:pPr marL="0" indent="0">
              <a:buNone/>
            </a:pPr>
            <a:r>
              <a:rPr lang="en-US" altLang="ko-KR" sz="1800" b="1" dirty="0"/>
              <a:t>Future Work</a:t>
            </a:r>
          </a:p>
          <a:p>
            <a:pPr lvl="1"/>
            <a:r>
              <a:rPr lang="en-US" altLang="ko-KR" sz="1500" dirty="0"/>
              <a:t>Solving the existing problem of </a:t>
            </a:r>
            <a:r>
              <a:rPr lang="en-US" altLang="ko-KR" sz="1500" dirty="0" err="1"/>
              <a:t>Recsys</a:t>
            </a:r>
            <a:r>
              <a:rPr lang="en-US" altLang="ko-KR" sz="1500" dirty="0"/>
              <a:t>: Scalability issue, Personalization</a:t>
            </a:r>
          </a:p>
          <a:p>
            <a:pPr lvl="1"/>
            <a:r>
              <a:rPr lang="en-US" altLang="ko-KR" sz="1500" dirty="0">
                <a:sym typeface="Wingdings" panose="05000000000000000000" pitchFamily="2" charset="2"/>
              </a:rPr>
              <a:t>Reflecting the frequently changing sales management</a:t>
            </a:r>
          </a:p>
          <a:p>
            <a:pPr lvl="1"/>
            <a:r>
              <a:rPr lang="en-US" altLang="ko-KR" sz="1500" dirty="0">
                <a:sym typeface="Wingdings" panose="05000000000000000000" pitchFamily="2" charset="2"/>
              </a:rPr>
              <a:t>Development of an automatic generation engine that transform the floor plan into the pixel world.</a:t>
            </a:r>
          </a:p>
        </p:txBody>
      </p:sp>
      <p:grpSp>
        <p:nvGrpSpPr>
          <p:cNvPr id="4" name="그룹 3">
            <a:extLst>
              <a:ext uri="{FF2B5EF4-FFF2-40B4-BE49-F238E27FC236}">
                <a16:creationId xmlns:a16="http://schemas.microsoft.com/office/drawing/2014/main" id="{5A1800FD-CF6F-4661-A6A3-22B339BB5C08}"/>
              </a:ext>
            </a:extLst>
          </p:cNvPr>
          <p:cNvGrpSpPr/>
          <p:nvPr/>
        </p:nvGrpSpPr>
        <p:grpSpPr>
          <a:xfrm>
            <a:off x="480852" y="272881"/>
            <a:ext cx="1963544" cy="443071"/>
            <a:chOff x="460048" y="267370"/>
            <a:chExt cx="1963544" cy="443071"/>
          </a:xfrm>
        </p:grpSpPr>
        <p:sp>
          <p:nvSpPr>
            <p:cNvPr id="5" name="사각형: 둥근 모서리 4">
              <a:extLst>
                <a:ext uri="{FF2B5EF4-FFF2-40B4-BE49-F238E27FC236}">
                  <a16:creationId xmlns:a16="http://schemas.microsoft.com/office/drawing/2014/main" id="{4ADFC556-B896-43EE-84F0-89B1CABF1D8A}"/>
                </a:ext>
              </a:extLst>
            </p:cNvPr>
            <p:cNvSpPr/>
            <p:nvPr/>
          </p:nvSpPr>
          <p:spPr>
            <a:xfrm>
              <a:off x="460048" y="267370"/>
              <a:ext cx="1963544" cy="443071"/>
            </a:xfrm>
            <a:prstGeom prst="roundRect">
              <a:avLst>
                <a:gd name="adj" fmla="val 32979"/>
              </a:avLst>
            </a:prstGeom>
            <a:solidFill>
              <a:srgbClr val="0315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latin typeface="Arial" panose="020B0604020202020204" pitchFamily="34" charset="0"/>
                  <a:cs typeface="Arial" panose="020B0604020202020204" pitchFamily="34" charset="0"/>
                </a:rPr>
                <a:t>   Conclusion</a:t>
              </a:r>
              <a:endParaRPr lang="ko-KR" altLang="en-US" sz="1600" b="1" dirty="0">
                <a:latin typeface="Arial" panose="020B0604020202020204" pitchFamily="34" charset="0"/>
                <a:cs typeface="Arial" panose="020B0604020202020204" pitchFamily="34" charset="0"/>
              </a:endParaRPr>
            </a:p>
          </p:txBody>
        </p:sp>
        <p:sp>
          <p:nvSpPr>
            <p:cNvPr id="6" name="타원 5">
              <a:extLst>
                <a:ext uri="{FF2B5EF4-FFF2-40B4-BE49-F238E27FC236}">
                  <a16:creationId xmlns:a16="http://schemas.microsoft.com/office/drawing/2014/main" id="{4B210C44-5B50-404C-B37F-B64830B4A602}"/>
                </a:ext>
              </a:extLst>
            </p:cNvPr>
            <p:cNvSpPr/>
            <p:nvPr/>
          </p:nvSpPr>
          <p:spPr>
            <a:xfrm>
              <a:off x="551384" y="344905"/>
              <a:ext cx="288000" cy="28800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rgbClr val="002060"/>
                  </a:solidFill>
                  <a:latin typeface="Arial" panose="020B0604020202020204" pitchFamily="34" charset="0"/>
                  <a:cs typeface="Arial" panose="020B0604020202020204" pitchFamily="34" charset="0"/>
                </a:rPr>
                <a:t>4</a:t>
              </a:r>
              <a:endParaRPr lang="ko-KR" altLang="en-US" sz="1600" b="1" dirty="0">
                <a:solidFill>
                  <a:srgbClr val="00206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230799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914400" y="1027752"/>
            <a:ext cx="10363200" cy="1969200"/>
          </a:xfrm>
        </p:spPr>
        <p:txBody>
          <a:bodyPr>
            <a:normAutofit/>
          </a:bodyPr>
          <a:lstStyle/>
          <a:p>
            <a:r>
              <a:rPr lang="en-US" altLang="ko-KR" sz="4000" dirty="0"/>
              <a:t>Thank you</a:t>
            </a:r>
            <a:endParaRPr lang="ko-KR" altLang="ko-KR" sz="4400" dirty="0"/>
          </a:p>
        </p:txBody>
      </p:sp>
      <p:sp>
        <p:nvSpPr>
          <p:cNvPr id="6" name="부제목 5">
            <a:extLst>
              <a:ext uri="{FF2B5EF4-FFF2-40B4-BE49-F238E27FC236}">
                <a16:creationId xmlns:a16="http://schemas.microsoft.com/office/drawing/2014/main" id="{14B1814D-02A2-4228-830C-8E7BA68DE76F}"/>
              </a:ext>
            </a:extLst>
          </p:cNvPr>
          <p:cNvSpPr>
            <a:spLocks noGrp="1"/>
          </p:cNvSpPr>
          <p:nvPr>
            <p:ph type="subTitle" idx="1"/>
          </p:nvPr>
        </p:nvSpPr>
        <p:spPr>
          <a:xfrm>
            <a:off x="1828800" y="3601848"/>
            <a:ext cx="8534400" cy="2228400"/>
          </a:xfrm>
        </p:spPr>
        <p:txBody>
          <a:bodyPr>
            <a:normAutofit/>
          </a:bodyPr>
          <a:lstStyle/>
          <a:p>
            <a:r>
              <a:rPr lang="en-US" altLang="ko-KR" sz="2000" dirty="0"/>
              <a:t>Presenter: </a:t>
            </a:r>
            <a:r>
              <a:rPr lang="en-US" altLang="ko-KR" sz="2000" dirty="0" err="1"/>
              <a:t>Jongkyung</a:t>
            </a:r>
            <a:r>
              <a:rPr lang="ko-KR" altLang="en-US" sz="2000" dirty="0"/>
              <a:t> </a:t>
            </a:r>
            <a:r>
              <a:rPr lang="en-US" altLang="ko-KR" sz="2000" dirty="0"/>
              <a:t>Shin</a:t>
            </a:r>
          </a:p>
          <a:p>
            <a:endParaRPr lang="en-US" altLang="ko-KR" sz="2000" dirty="0"/>
          </a:p>
        </p:txBody>
      </p:sp>
      <p:sp>
        <p:nvSpPr>
          <p:cNvPr id="8" name="TextBox 7">
            <a:extLst>
              <a:ext uri="{FF2B5EF4-FFF2-40B4-BE49-F238E27FC236}">
                <a16:creationId xmlns:a16="http://schemas.microsoft.com/office/drawing/2014/main" id="{E9DA6B98-9A40-4765-BB2A-6ABA543B9E22}"/>
              </a:ext>
            </a:extLst>
          </p:cNvPr>
          <p:cNvSpPr txBox="1"/>
          <p:nvPr/>
        </p:nvSpPr>
        <p:spPr>
          <a:xfrm>
            <a:off x="2862000" y="4392882"/>
            <a:ext cx="6468000" cy="456535"/>
          </a:xfrm>
          <a:prstGeom prst="rect">
            <a:avLst/>
          </a:prstGeom>
          <a:noFill/>
        </p:spPr>
        <p:txBody>
          <a:bodyPr wrap="square">
            <a:spAutoFit/>
          </a:bodyPr>
          <a:lstStyle/>
          <a:p>
            <a:pPr algn="ctr">
              <a:lnSpc>
                <a:spcPct val="150000"/>
              </a:lnSpc>
            </a:pPr>
            <a:r>
              <a:rPr lang="en-US" altLang="ko-KR" dirty="0">
                <a:latin typeface="Arial" panose="020B0604020202020204" pitchFamily="34" charset="0"/>
                <a:cs typeface="Arial" panose="020B0604020202020204" pitchFamily="34" charset="0"/>
              </a:rPr>
              <a:t>E-mail : shinjk1156@unist.ac.kr</a:t>
            </a:r>
          </a:p>
        </p:txBody>
      </p:sp>
      <p:pic>
        <p:nvPicPr>
          <p:cNvPr id="3" name="그림 2">
            <a:extLst>
              <a:ext uri="{FF2B5EF4-FFF2-40B4-BE49-F238E27FC236}">
                <a16:creationId xmlns:a16="http://schemas.microsoft.com/office/drawing/2014/main" id="{7056FA19-B9D9-B105-7AED-788C86225517}"/>
              </a:ext>
            </a:extLst>
          </p:cNvPr>
          <p:cNvPicPr>
            <a:picLocks noChangeAspect="1"/>
          </p:cNvPicPr>
          <p:nvPr/>
        </p:nvPicPr>
        <p:blipFill>
          <a:blip r:embed="rId3"/>
          <a:stretch>
            <a:fillRect/>
          </a:stretch>
        </p:blipFill>
        <p:spPr>
          <a:xfrm>
            <a:off x="1686000" y="3806622"/>
            <a:ext cx="1676200" cy="1676200"/>
          </a:xfrm>
          <a:prstGeom prst="rect">
            <a:avLst/>
          </a:prstGeom>
        </p:spPr>
      </p:pic>
      <p:sp>
        <p:nvSpPr>
          <p:cNvPr id="4" name="TextBox 3">
            <a:extLst>
              <a:ext uri="{FF2B5EF4-FFF2-40B4-BE49-F238E27FC236}">
                <a16:creationId xmlns:a16="http://schemas.microsoft.com/office/drawing/2014/main" id="{D36C78FE-153A-2104-9D53-E34D4DB366F2}"/>
              </a:ext>
            </a:extLst>
          </p:cNvPr>
          <p:cNvSpPr txBox="1"/>
          <p:nvPr/>
        </p:nvSpPr>
        <p:spPr>
          <a:xfrm>
            <a:off x="1559900" y="5561617"/>
            <a:ext cx="1928400" cy="456535"/>
          </a:xfrm>
          <a:prstGeom prst="rect">
            <a:avLst/>
          </a:prstGeom>
          <a:noFill/>
        </p:spPr>
        <p:txBody>
          <a:bodyPr wrap="square">
            <a:spAutoFit/>
          </a:bodyPr>
          <a:lstStyle/>
          <a:p>
            <a:pPr algn="ctr">
              <a:lnSpc>
                <a:spcPct val="150000"/>
              </a:lnSpc>
            </a:pPr>
            <a:r>
              <a:rPr lang="en-US" altLang="ko-KR" dirty="0">
                <a:latin typeface="Arial" panose="020B0604020202020204" pitchFamily="34" charset="0"/>
                <a:cs typeface="Arial" panose="020B0604020202020204" pitchFamily="34" charset="0"/>
              </a:rPr>
              <a:t>Paper</a:t>
            </a:r>
          </a:p>
        </p:txBody>
      </p:sp>
      <p:pic>
        <p:nvPicPr>
          <p:cNvPr id="5" name="그림 4">
            <a:extLst>
              <a:ext uri="{FF2B5EF4-FFF2-40B4-BE49-F238E27FC236}">
                <a16:creationId xmlns:a16="http://schemas.microsoft.com/office/drawing/2014/main" id="{412FE56F-9514-F930-D677-56F2085B3E49}"/>
              </a:ext>
            </a:extLst>
          </p:cNvPr>
          <p:cNvPicPr>
            <a:picLocks noChangeAspect="1"/>
          </p:cNvPicPr>
          <p:nvPr/>
        </p:nvPicPr>
        <p:blipFill>
          <a:blip r:embed="rId4"/>
          <a:stretch>
            <a:fillRect/>
          </a:stretch>
        </p:blipFill>
        <p:spPr>
          <a:xfrm>
            <a:off x="8829800" y="3806622"/>
            <a:ext cx="1676200" cy="1676200"/>
          </a:xfrm>
          <a:prstGeom prst="rect">
            <a:avLst/>
          </a:prstGeom>
        </p:spPr>
      </p:pic>
      <p:sp>
        <p:nvSpPr>
          <p:cNvPr id="7" name="TextBox 6">
            <a:extLst>
              <a:ext uri="{FF2B5EF4-FFF2-40B4-BE49-F238E27FC236}">
                <a16:creationId xmlns:a16="http://schemas.microsoft.com/office/drawing/2014/main" id="{00EB4648-8463-C693-6C1A-3F2A5C369710}"/>
              </a:ext>
            </a:extLst>
          </p:cNvPr>
          <p:cNvSpPr txBox="1"/>
          <p:nvPr/>
        </p:nvSpPr>
        <p:spPr>
          <a:xfrm>
            <a:off x="8703700" y="5561617"/>
            <a:ext cx="1928400" cy="456535"/>
          </a:xfrm>
          <a:prstGeom prst="rect">
            <a:avLst/>
          </a:prstGeom>
          <a:noFill/>
        </p:spPr>
        <p:txBody>
          <a:bodyPr wrap="square">
            <a:spAutoFit/>
          </a:bodyPr>
          <a:lstStyle/>
          <a:p>
            <a:pPr algn="ctr">
              <a:lnSpc>
                <a:spcPct val="150000"/>
              </a:lnSpc>
            </a:pPr>
            <a:r>
              <a:rPr lang="en-US" altLang="ko-KR" dirty="0" err="1">
                <a:latin typeface="Arial" panose="020B0604020202020204" pitchFamily="34" charset="0"/>
                <a:cs typeface="Arial" panose="020B0604020202020204" pitchFamily="34" charset="0"/>
              </a:rPr>
              <a:t>Github</a:t>
            </a:r>
            <a:endParaRPr lang="en-US" altLang="ko-KR" dirty="0">
              <a:latin typeface="Arial" panose="020B0604020202020204" pitchFamily="34" charset="0"/>
              <a:cs typeface="Arial" panose="020B0604020202020204" pitchFamily="34" charset="0"/>
            </a:endParaRPr>
          </a:p>
        </p:txBody>
      </p:sp>
      <p:pic>
        <p:nvPicPr>
          <p:cNvPr id="9" name="Picture 2">
            <a:extLst>
              <a:ext uri="{FF2B5EF4-FFF2-40B4-BE49-F238E27FC236}">
                <a16:creationId xmlns:a16="http://schemas.microsoft.com/office/drawing/2014/main" id="{E05A425F-BA54-D035-04A5-88F509A5E0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5922" y="5123845"/>
            <a:ext cx="3200155" cy="539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6795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2BEA6AC-83B0-47B0-9CF5-75E36BA523E9}"/>
              </a:ext>
            </a:extLst>
          </p:cNvPr>
          <p:cNvSpPr>
            <a:spLocks noGrp="1"/>
          </p:cNvSpPr>
          <p:nvPr>
            <p:ph type="title"/>
          </p:nvPr>
        </p:nvSpPr>
        <p:spPr>
          <a:xfrm>
            <a:off x="471569" y="177617"/>
            <a:ext cx="11239579" cy="633600"/>
          </a:xfrm>
        </p:spPr>
        <p:txBody>
          <a:bodyPr/>
          <a:lstStyle/>
          <a:p>
            <a:r>
              <a:rPr lang="en-US" altLang="ko-KR" dirty="0"/>
              <a:t>Background : Previous Attempts in Offline Retail</a:t>
            </a:r>
            <a:endParaRPr lang="ko-KR" altLang="en-US" dirty="0"/>
          </a:p>
        </p:txBody>
      </p:sp>
      <p:grpSp>
        <p:nvGrpSpPr>
          <p:cNvPr id="4" name="그룹 3">
            <a:extLst>
              <a:ext uri="{FF2B5EF4-FFF2-40B4-BE49-F238E27FC236}">
                <a16:creationId xmlns:a16="http://schemas.microsoft.com/office/drawing/2014/main" id="{6B739FF2-4828-4CDD-8B6B-72FCFCC838E9}"/>
              </a:ext>
            </a:extLst>
          </p:cNvPr>
          <p:cNvGrpSpPr/>
          <p:nvPr/>
        </p:nvGrpSpPr>
        <p:grpSpPr>
          <a:xfrm>
            <a:off x="480852" y="272881"/>
            <a:ext cx="1963544" cy="443071"/>
            <a:chOff x="460048" y="267370"/>
            <a:chExt cx="1963544" cy="443071"/>
          </a:xfrm>
        </p:grpSpPr>
        <p:sp>
          <p:nvSpPr>
            <p:cNvPr id="5" name="사각형: 둥근 모서리 4">
              <a:extLst>
                <a:ext uri="{FF2B5EF4-FFF2-40B4-BE49-F238E27FC236}">
                  <a16:creationId xmlns:a16="http://schemas.microsoft.com/office/drawing/2014/main" id="{D43DE003-2668-4A27-A8DC-BED90D2C82F7}"/>
                </a:ext>
              </a:extLst>
            </p:cNvPr>
            <p:cNvSpPr/>
            <p:nvPr/>
          </p:nvSpPr>
          <p:spPr>
            <a:xfrm>
              <a:off x="460048" y="267370"/>
              <a:ext cx="1963544" cy="443071"/>
            </a:xfrm>
            <a:prstGeom prst="roundRect">
              <a:avLst>
                <a:gd name="adj" fmla="val 32979"/>
              </a:avLst>
            </a:prstGeom>
            <a:solidFill>
              <a:srgbClr val="0315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latin typeface="Arial" panose="020B0604020202020204" pitchFamily="34" charset="0"/>
                  <a:cs typeface="Arial" panose="020B0604020202020204" pitchFamily="34" charset="0"/>
                </a:rPr>
                <a:t>   Introduction</a:t>
              </a:r>
              <a:endParaRPr lang="ko-KR" altLang="en-US" sz="1600" b="1" dirty="0">
                <a:latin typeface="Arial" panose="020B0604020202020204" pitchFamily="34" charset="0"/>
                <a:cs typeface="Arial" panose="020B0604020202020204" pitchFamily="34" charset="0"/>
              </a:endParaRPr>
            </a:p>
          </p:txBody>
        </p:sp>
        <p:sp>
          <p:nvSpPr>
            <p:cNvPr id="6" name="타원 5">
              <a:extLst>
                <a:ext uri="{FF2B5EF4-FFF2-40B4-BE49-F238E27FC236}">
                  <a16:creationId xmlns:a16="http://schemas.microsoft.com/office/drawing/2014/main" id="{FC914DE8-BEB8-472B-9D17-343E4F1D86E4}"/>
                </a:ext>
              </a:extLst>
            </p:cNvPr>
            <p:cNvSpPr/>
            <p:nvPr/>
          </p:nvSpPr>
          <p:spPr>
            <a:xfrm>
              <a:off x="551384" y="344905"/>
              <a:ext cx="288000" cy="28800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rgbClr val="002060"/>
                  </a:solidFill>
                  <a:latin typeface="Arial" panose="020B0604020202020204" pitchFamily="34" charset="0"/>
                  <a:cs typeface="Arial" panose="020B0604020202020204" pitchFamily="34" charset="0"/>
                </a:rPr>
                <a:t>1</a:t>
              </a:r>
              <a:endParaRPr lang="ko-KR" altLang="en-US" sz="1600" b="1" dirty="0">
                <a:solidFill>
                  <a:srgbClr val="002060"/>
                </a:solidFill>
                <a:latin typeface="Arial" panose="020B0604020202020204" pitchFamily="34" charset="0"/>
                <a:cs typeface="Arial" panose="020B0604020202020204" pitchFamily="34" charset="0"/>
              </a:endParaRPr>
            </a:p>
          </p:txBody>
        </p:sp>
      </p:grpSp>
      <p:pic>
        <p:nvPicPr>
          <p:cNvPr id="3" name="그림 2">
            <a:extLst>
              <a:ext uri="{FF2B5EF4-FFF2-40B4-BE49-F238E27FC236}">
                <a16:creationId xmlns:a16="http://schemas.microsoft.com/office/drawing/2014/main" id="{34E99BBB-5155-480A-BBD2-00B5F167722B}"/>
              </a:ext>
            </a:extLst>
          </p:cNvPr>
          <p:cNvPicPr>
            <a:picLocks noChangeAspect="1"/>
          </p:cNvPicPr>
          <p:nvPr/>
        </p:nvPicPr>
        <p:blipFill rotWithShape="1">
          <a:blip r:embed="rId3"/>
          <a:srcRect l="4328" t="2319" r="5064" b="6373"/>
          <a:stretch/>
        </p:blipFill>
        <p:spPr>
          <a:xfrm>
            <a:off x="6637952" y="3531521"/>
            <a:ext cx="3211417" cy="2177924"/>
          </a:xfrm>
          <a:prstGeom prst="rect">
            <a:avLst/>
          </a:prstGeom>
        </p:spPr>
      </p:pic>
      <p:sp>
        <p:nvSpPr>
          <p:cNvPr id="23" name="직사각형 22">
            <a:extLst>
              <a:ext uri="{FF2B5EF4-FFF2-40B4-BE49-F238E27FC236}">
                <a16:creationId xmlns:a16="http://schemas.microsoft.com/office/drawing/2014/main" id="{F808F059-4A1C-479B-901D-29F8AC021C34}"/>
              </a:ext>
            </a:extLst>
          </p:cNvPr>
          <p:cNvSpPr/>
          <p:nvPr/>
        </p:nvSpPr>
        <p:spPr>
          <a:xfrm>
            <a:off x="6392369" y="6372083"/>
            <a:ext cx="4149458" cy="415498"/>
          </a:xfrm>
          <a:prstGeom prst="rect">
            <a:avLst/>
          </a:prstGeom>
        </p:spPr>
        <p:txBody>
          <a:bodyPr wrap="square">
            <a:spAutoFit/>
          </a:bodyPr>
          <a:lstStyle/>
          <a:p>
            <a:r>
              <a:rPr lang="en-US" altLang="ko-KR" sz="700" dirty="0"/>
              <a:t>[1] </a:t>
            </a:r>
            <a:r>
              <a:rPr lang="en-US" altLang="ko-KR" sz="700" dirty="0">
                <a:hlinkClick r:id="rId4"/>
              </a:rPr>
              <a:t>https://www.prodcotech.com/shopper-paths-heatmaps/</a:t>
            </a:r>
            <a:endParaRPr lang="en-US" altLang="ko-KR" sz="700" dirty="0"/>
          </a:p>
          <a:p>
            <a:r>
              <a:rPr lang="en-US" altLang="ko-KR" sz="700" dirty="0"/>
              <a:t>[2] </a:t>
            </a:r>
            <a:r>
              <a:rPr lang="en-US" altLang="ko-KR" sz="700" dirty="0">
                <a:hlinkClick r:id="rId5"/>
              </a:rPr>
              <a:t>https://www.arabnews.com/node/1705276/business-economy</a:t>
            </a:r>
            <a:endParaRPr lang="en-US" altLang="ko-KR" sz="700" dirty="0"/>
          </a:p>
          <a:p>
            <a:r>
              <a:rPr lang="en-US" altLang="ko-KR" sz="700" dirty="0"/>
              <a:t>[3] </a:t>
            </a:r>
            <a:r>
              <a:rPr lang="ko-KR" altLang="en-US" sz="700" dirty="0">
                <a:hlinkClick r:id="rId6"/>
              </a:rPr>
              <a:t>https://www.plotprojects.com/blog/beacon-technology-in-retail-strategies-to-boost-sales/</a:t>
            </a:r>
            <a:endParaRPr lang="en-US" altLang="ko-KR" sz="700" dirty="0"/>
          </a:p>
        </p:txBody>
      </p:sp>
      <p:pic>
        <p:nvPicPr>
          <p:cNvPr id="26" name="그림 25">
            <a:extLst>
              <a:ext uri="{FF2B5EF4-FFF2-40B4-BE49-F238E27FC236}">
                <a16:creationId xmlns:a16="http://schemas.microsoft.com/office/drawing/2014/main" id="{5788C24C-366C-45FD-A025-64B33634A07C}"/>
              </a:ext>
            </a:extLst>
          </p:cNvPr>
          <p:cNvPicPr>
            <a:picLocks noChangeAspect="1"/>
          </p:cNvPicPr>
          <p:nvPr/>
        </p:nvPicPr>
        <p:blipFill>
          <a:blip r:embed="rId7"/>
          <a:stretch>
            <a:fillRect/>
          </a:stretch>
        </p:blipFill>
        <p:spPr>
          <a:xfrm>
            <a:off x="1993807" y="1062205"/>
            <a:ext cx="3195000" cy="2167275"/>
          </a:xfrm>
          <a:prstGeom prst="rect">
            <a:avLst/>
          </a:prstGeom>
        </p:spPr>
      </p:pic>
      <p:pic>
        <p:nvPicPr>
          <p:cNvPr id="28" name="그림 27">
            <a:extLst>
              <a:ext uri="{FF2B5EF4-FFF2-40B4-BE49-F238E27FC236}">
                <a16:creationId xmlns:a16="http://schemas.microsoft.com/office/drawing/2014/main" id="{F4AEA302-4773-4D10-9092-7F1B98308286}"/>
              </a:ext>
            </a:extLst>
          </p:cNvPr>
          <p:cNvPicPr>
            <a:picLocks noChangeAspect="1"/>
          </p:cNvPicPr>
          <p:nvPr/>
        </p:nvPicPr>
        <p:blipFill>
          <a:blip r:embed="rId8"/>
          <a:stretch>
            <a:fillRect/>
          </a:stretch>
        </p:blipFill>
        <p:spPr>
          <a:xfrm>
            <a:off x="1993807" y="3531520"/>
            <a:ext cx="3195000" cy="2177925"/>
          </a:xfrm>
          <a:prstGeom prst="rect">
            <a:avLst/>
          </a:prstGeom>
        </p:spPr>
      </p:pic>
      <p:pic>
        <p:nvPicPr>
          <p:cNvPr id="30" name="그림 29">
            <a:extLst>
              <a:ext uri="{FF2B5EF4-FFF2-40B4-BE49-F238E27FC236}">
                <a16:creationId xmlns:a16="http://schemas.microsoft.com/office/drawing/2014/main" id="{FFF2BD41-8EC2-40F7-8F25-0016EDEC7236}"/>
              </a:ext>
            </a:extLst>
          </p:cNvPr>
          <p:cNvPicPr>
            <a:picLocks noChangeAspect="1"/>
          </p:cNvPicPr>
          <p:nvPr/>
        </p:nvPicPr>
        <p:blipFill rotWithShape="1">
          <a:blip r:embed="rId9"/>
          <a:srcRect l="11322"/>
          <a:stretch/>
        </p:blipFill>
        <p:spPr>
          <a:xfrm>
            <a:off x="6687581" y="1088095"/>
            <a:ext cx="3220987" cy="2141385"/>
          </a:xfrm>
          <a:prstGeom prst="rect">
            <a:avLst/>
          </a:prstGeom>
        </p:spPr>
      </p:pic>
      <p:sp>
        <p:nvSpPr>
          <p:cNvPr id="31" name="TextBox 30">
            <a:extLst>
              <a:ext uri="{FF2B5EF4-FFF2-40B4-BE49-F238E27FC236}">
                <a16:creationId xmlns:a16="http://schemas.microsoft.com/office/drawing/2014/main" id="{CBDBCFF1-F0EB-435E-9FF3-F6B5DD3707FF}"/>
              </a:ext>
            </a:extLst>
          </p:cNvPr>
          <p:cNvSpPr txBox="1"/>
          <p:nvPr/>
        </p:nvSpPr>
        <p:spPr>
          <a:xfrm>
            <a:off x="2248800" y="5753943"/>
            <a:ext cx="2685014" cy="523220"/>
          </a:xfrm>
          <a:prstGeom prst="rect">
            <a:avLst/>
          </a:prstGeom>
          <a:noFill/>
        </p:spPr>
        <p:txBody>
          <a:bodyPr wrap="square" rtlCol="0">
            <a:spAutoFit/>
          </a:bodyPr>
          <a:lstStyle/>
          <a:p>
            <a:pPr algn="ctr"/>
            <a:r>
              <a:rPr lang="en-US" altLang="ko-KR" sz="1400" dirty="0">
                <a:latin typeface="Arial" panose="020B0604020202020204" pitchFamily="34" charset="0"/>
                <a:cs typeface="Arial" panose="020B0604020202020204" pitchFamily="34" charset="0"/>
              </a:rPr>
              <a:t>Data analytics using cameras</a:t>
            </a:r>
            <a:br>
              <a:rPr lang="en-US" altLang="ko-KR" sz="1400" dirty="0">
                <a:latin typeface="Arial" panose="020B0604020202020204" pitchFamily="34" charset="0"/>
                <a:cs typeface="Arial" panose="020B0604020202020204" pitchFamily="34" charset="0"/>
              </a:rPr>
            </a:br>
            <a:r>
              <a:rPr lang="en-US" altLang="ko-KR" sz="1400" dirty="0">
                <a:latin typeface="Arial" panose="020B0604020202020204" pitchFamily="34" charset="0"/>
                <a:cs typeface="Arial" panose="020B0604020202020204" pitchFamily="34" charset="0"/>
              </a:rPr>
              <a:t>(for reduction of congestion)</a:t>
            </a:r>
          </a:p>
        </p:txBody>
      </p:sp>
      <p:sp>
        <p:nvSpPr>
          <p:cNvPr id="32" name="TextBox 31">
            <a:extLst>
              <a:ext uri="{FF2B5EF4-FFF2-40B4-BE49-F238E27FC236}">
                <a16:creationId xmlns:a16="http://schemas.microsoft.com/office/drawing/2014/main" id="{39355F0A-4127-47D8-B409-DDC13E032EF5}"/>
              </a:ext>
            </a:extLst>
          </p:cNvPr>
          <p:cNvSpPr txBox="1"/>
          <p:nvPr/>
        </p:nvSpPr>
        <p:spPr>
          <a:xfrm>
            <a:off x="6629162" y="5774701"/>
            <a:ext cx="3426838" cy="523220"/>
          </a:xfrm>
          <a:prstGeom prst="rect">
            <a:avLst/>
          </a:prstGeom>
          <a:noFill/>
        </p:spPr>
        <p:txBody>
          <a:bodyPr wrap="square" rtlCol="0">
            <a:spAutoFit/>
          </a:bodyPr>
          <a:lstStyle/>
          <a:p>
            <a:pPr algn="ctr"/>
            <a:r>
              <a:rPr lang="en-US" altLang="ko-KR" sz="1400" dirty="0">
                <a:latin typeface="Arial" panose="020B0604020202020204" pitchFamily="34" charset="0"/>
                <a:cs typeface="Arial" panose="020B0604020202020204" pitchFamily="34" charset="0"/>
              </a:rPr>
              <a:t>Location based recommender system</a:t>
            </a:r>
            <a:br>
              <a:rPr lang="en-US" altLang="ko-KR" sz="1400" dirty="0">
                <a:latin typeface="Arial" panose="020B0604020202020204" pitchFamily="34" charset="0"/>
                <a:cs typeface="Arial" panose="020B0604020202020204" pitchFamily="34" charset="0"/>
              </a:rPr>
            </a:br>
            <a:r>
              <a:rPr lang="en-US" altLang="ko-KR" sz="1400" dirty="0">
                <a:latin typeface="Arial" panose="020B0604020202020204" pitchFamily="34" charset="0"/>
                <a:cs typeface="Arial" panose="020B0604020202020204" pitchFamily="34" charset="0"/>
              </a:rPr>
              <a:t>using beacon (Bluetooth)</a:t>
            </a:r>
          </a:p>
        </p:txBody>
      </p:sp>
      <p:sp>
        <p:nvSpPr>
          <p:cNvPr id="33" name="TextBox 32">
            <a:extLst>
              <a:ext uri="{FF2B5EF4-FFF2-40B4-BE49-F238E27FC236}">
                <a16:creationId xmlns:a16="http://schemas.microsoft.com/office/drawing/2014/main" id="{C62BBB71-6461-4877-8FFF-861E9618192E}"/>
              </a:ext>
            </a:extLst>
          </p:cNvPr>
          <p:cNvSpPr txBox="1"/>
          <p:nvPr/>
        </p:nvSpPr>
        <p:spPr>
          <a:xfrm>
            <a:off x="7410372" y="3198426"/>
            <a:ext cx="2113452" cy="307777"/>
          </a:xfrm>
          <a:prstGeom prst="rect">
            <a:avLst/>
          </a:prstGeom>
          <a:noFill/>
        </p:spPr>
        <p:txBody>
          <a:bodyPr wrap="square" rtlCol="0">
            <a:spAutoFit/>
          </a:bodyPr>
          <a:lstStyle/>
          <a:p>
            <a:r>
              <a:rPr lang="en-US" altLang="ko-KR" sz="1400" dirty="0">
                <a:latin typeface="Arial" panose="020B0604020202020204" pitchFamily="34" charset="0"/>
                <a:cs typeface="Arial" panose="020B0604020202020204" pitchFamily="34" charset="0"/>
              </a:rPr>
              <a:t>Smart shopping cart</a:t>
            </a:r>
          </a:p>
        </p:txBody>
      </p:sp>
      <p:sp>
        <p:nvSpPr>
          <p:cNvPr id="34" name="직사각형 33">
            <a:extLst>
              <a:ext uri="{FF2B5EF4-FFF2-40B4-BE49-F238E27FC236}">
                <a16:creationId xmlns:a16="http://schemas.microsoft.com/office/drawing/2014/main" id="{70C316D6-8F23-4945-B2CD-3428B1E5A7FA}"/>
              </a:ext>
            </a:extLst>
          </p:cNvPr>
          <p:cNvSpPr/>
          <p:nvPr/>
        </p:nvSpPr>
        <p:spPr>
          <a:xfrm>
            <a:off x="9812949" y="3531520"/>
            <a:ext cx="341760" cy="215444"/>
          </a:xfrm>
          <a:prstGeom prst="rect">
            <a:avLst/>
          </a:prstGeom>
        </p:spPr>
        <p:txBody>
          <a:bodyPr wrap="none">
            <a:spAutoFit/>
          </a:bodyPr>
          <a:lstStyle/>
          <a:p>
            <a:r>
              <a:rPr lang="en-US" altLang="ko-KR" sz="800" dirty="0"/>
              <a:t>[3] </a:t>
            </a:r>
            <a:endParaRPr lang="ko-KR" altLang="en-US" dirty="0"/>
          </a:p>
        </p:txBody>
      </p:sp>
      <p:sp>
        <p:nvSpPr>
          <p:cNvPr id="35" name="직사각형 34">
            <a:extLst>
              <a:ext uri="{FF2B5EF4-FFF2-40B4-BE49-F238E27FC236}">
                <a16:creationId xmlns:a16="http://schemas.microsoft.com/office/drawing/2014/main" id="{1C503E8A-B076-4F30-8743-B6574C48D9C5}"/>
              </a:ext>
            </a:extLst>
          </p:cNvPr>
          <p:cNvSpPr/>
          <p:nvPr/>
        </p:nvSpPr>
        <p:spPr>
          <a:xfrm>
            <a:off x="5129410" y="1053556"/>
            <a:ext cx="304892" cy="215444"/>
          </a:xfrm>
          <a:prstGeom prst="rect">
            <a:avLst/>
          </a:prstGeom>
        </p:spPr>
        <p:txBody>
          <a:bodyPr wrap="none">
            <a:spAutoFit/>
          </a:bodyPr>
          <a:lstStyle/>
          <a:p>
            <a:r>
              <a:rPr lang="en-US" altLang="ko-KR" sz="800" dirty="0"/>
              <a:t>[1]</a:t>
            </a:r>
            <a:endParaRPr lang="ko-KR" altLang="en-US" dirty="0"/>
          </a:p>
        </p:txBody>
      </p:sp>
      <p:sp>
        <p:nvSpPr>
          <p:cNvPr id="36" name="직사각형 35">
            <a:extLst>
              <a:ext uri="{FF2B5EF4-FFF2-40B4-BE49-F238E27FC236}">
                <a16:creationId xmlns:a16="http://schemas.microsoft.com/office/drawing/2014/main" id="{5AEC9104-DD63-4636-92E0-96AEAA180A30}"/>
              </a:ext>
            </a:extLst>
          </p:cNvPr>
          <p:cNvSpPr/>
          <p:nvPr/>
        </p:nvSpPr>
        <p:spPr>
          <a:xfrm>
            <a:off x="5129410" y="3528556"/>
            <a:ext cx="304892" cy="215444"/>
          </a:xfrm>
          <a:prstGeom prst="rect">
            <a:avLst/>
          </a:prstGeom>
        </p:spPr>
        <p:txBody>
          <a:bodyPr wrap="none">
            <a:spAutoFit/>
          </a:bodyPr>
          <a:lstStyle/>
          <a:p>
            <a:r>
              <a:rPr lang="en-US" altLang="ko-KR" sz="800" dirty="0"/>
              <a:t>[1]</a:t>
            </a:r>
            <a:endParaRPr lang="ko-KR" altLang="en-US" dirty="0"/>
          </a:p>
        </p:txBody>
      </p:sp>
      <p:sp>
        <p:nvSpPr>
          <p:cNvPr id="37" name="직사각형 36">
            <a:extLst>
              <a:ext uri="{FF2B5EF4-FFF2-40B4-BE49-F238E27FC236}">
                <a16:creationId xmlns:a16="http://schemas.microsoft.com/office/drawing/2014/main" id="{FCDAAC49-0E83-4654-BD03-57ACCAEF4842}"/>
              </a:ext>
            </a:extLst>
          </p:cNvPr>
          <p:cNvSpPr/>
          <p:nvPr/>
        </p:nvSpPr>
        <p:spPr>
          <a:xfrm>
            <a:off x="9856433" y="1087940"/>
            <a:ext cx="341760" cy="215444"/>
          </a:xfrm>
          <a:prstGeom prst="rect">
            <a:avLst/>
          </a:prstGeom>
        </p:spPr>
        <p:txBody>
          <a:bodyPr wrap="none">
            <a:spAutoFit/>
          </a:bodyPr>
          <a:lstStyle/>
          <a:p>
            <a:r>
              <a:rPr lang="en-US" altLang="ko-KR" sz="800" dirty="0"/>
              <a:t>[2] </a:t>
            </a:r>
            <a:endParaRPr lang="ko-KR" altLang="en-US" dirty="0"/>
          </a:p>
        </p:txBody>
      </p:sp>
    </p:spTree>
    <p:extLst>
      <p:ext uri="{BB962C8B-B14F-4D97-AF65-F5344CB8AC3E}">
        <p14:creationId xmlns:p14="http://schemas.microsoft.com/office/powerpoint/2010/main" val="4192184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3F4A53A6-81A4-4C8D-9CF1-1E977DDDFC92}"/>
              </a:ext>
            </a:extLst>
          </p:cNvPr>
          <p:cNvSpPr>
            <a:spLocks noGrp="1"/>
          </p:cNvSpPr>
          <p:nvPr>
            <p:ph type="title"/>
          </p:nvPr>
        </p:nvSpPr>
        <p:spPr>
          <a:xfrm>
            <a:off x="471569" y="177617"/>
            <a:ext cx="11239579" cy="633600"/>
          </a:xfrm>
        </p:spPr>
        <p:txBody>
          <a:bodyPr/>
          <a:lstStyle/>
          <a:p>
            <a:r>
              <a:rPr lang="en-US" altLang="ko-KR" dirty="0"/>
              <a:t>Main Goal</a:t>
            </a:r>
            <a:endParaRPr lang="ko-KR" altLang="en-US" dirty="0"/>
          </a:p>
        </p:txBody>
      </p:sp>
      <p:grpSp>
        <p:nvGrpSpPr>
          <p:cNvPr id="9" name="그룹 8">
            <a:extLst>
              <a:ext uri="{FF2B5EF4-FFF2-40B4-BE49-F238E27FC236}">
                <a16:creationId xmlns:a16="http://schemas.microsoft.com/office/drawing/2014/main" id="{9513D135-CF3F-4608-B176-6EA942D35718}"/>
              </a:ext>
            </a:extLst>
          </p:cNvPr>
          <p:cNvGrpSpPr/>
          <p:nvPr/>
        </p:nvGrpSpPr>
        <p:grpSpPr>
          <a:xfrm>
            <a:off x="480852" y="272881"/>
            <a:ext cx="1963544" cy="443071"/>
            <a:chOff x="460048" y="267370"/>
            <a:chExt cx="1963544" cy="443071"/>
          </a:xfrm>
        </p:grpSpPr>
        <p:sp>
          <p:nvSpPr>
            <p:cNvPr id="10" name="사각형: 둥근 모서리 9">
              <a:extLst>
                <a:ext uri="{FF2B5EF4-FFF2-40B4-BE49-F238E27FC236}">
                  <a16:creationId xmlns:a16="http://schemas.microsoft.com/office/drawing/2014/main" id="{8DCEB00F-F1F2-4BF1-8BF5-3DB10BAF67DB}"/>
                </a:ext>
              </a:extLst>
            </p:cNvPr>
            <p:cNvSpPr/>
            <p:nvPr/>
          </p:nvSpPr>
          <p:spPr>
            <a:xfrm>
              <a:off x="460048" y="267370"/>
              <a:ext cx="1963544" cy="443071"/>
            </a:xfrm>
            <a:prstGeom prst="roundRect">
              <a:avLst>
                <a:gd name="adj" fmla="val 32979"/>
              </a:avLst>
            </a:prstGeom>
            <a:solidFill>
              <a:srgbClr val="0315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latin typeface="Arial" panose="020B0604020202020204" pitchFamily="34" charset="0"/>
                  <a:cs typeface="Arial" panose="020B0604020202020204" pitchFamily="34" charset="0"/>
                </a:rPr>
                <a:t>   Introduction</a:t>
              </a:r>
              <a:endParaRPr lang="ko-KR" altLang="en-US" sz="1600" b="1" dirty="0">
                <a:latin typeface="Arial" panose="020B0604020202020204" pitchFamily="34" charset="0"/>
                <a:cs typeface="Arial" panose="020B0604020202020204" pitchFamily="34" charset="0"/>
              </a:endParaRPr>
            </a:p>
          </p:txBody>
        </p:sp>
        <p:sp>
          <p:nvSpPr>
            <p:cNvPr id="11" name="타원 10">
              <a:extLst>
                <a:ext uri="{FF2B5EF4-FFF2-40B4-BE49-F238E27FC236}">
                  <a16:creationId xmlns:a16="http://schemas.microsoft.com/office/drawing/2014/main" id="{89AB22CB-7C0D-43DC-AFE6-EA8604C67093}"/>
                </a:ext>
              </a:extLst>
            </p:cNvPr>
            <p:cNvSpPr/>
            <p:nvPr/>
          </p:nvSpPr>
          <p:spPr>
            <a:xfrm>
              <a:off x="551384" y="344905"/>
              <a:ext cx="288000" cy="28800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rgbClr val="002060"/>
                  </a:solidFill>
                  <a:latin typeface="Arial" panose="020B0604020202020204" pitchFamily="34" charset="0"/>
                  <a:cs typeface="Arial" panose="020B0604020202020204" pitchFamily="34" charset="0"/>
                </a:rPr>
                <a:t>1</a:t>
              </a:r>
              <a:endParaRPr lang="ko-KR" altLang="en-US" sz="1600" b="1" dirty="0">
                <a:solidFill>
                  <a:srgbClr val="002060"/>
                </a:solidFill>
                <a:latin typeface="Arial" panose="020B0604020202020204" pitchFamily="34" charset="0"/>
                <a:cs typeface="Arial" panose="020B0604020202020204" pitchFamily="34" charset="0"/>
              </a:endParaRPr>
            </a:p>
          </p:txBody>
        </p:sp>
      </p:grpSp>
      <p:grpSp>
        <p:nvGrpSpPr>
          <p:cNvPr id="3" name="그룹 2">
            <a:extLst>
              <a:ext uri="{FF2B5EF4-FFF2-40B4-BE49-F238E27FC236}">
                <a16:creationId xmlns:a16="http://schemas.microsoft.com/office/drawing/2014/main" id="{BEB82C20-2F77-452A-B372-2AFFA0C0D93C}"/>
              </a:ext>
            </a:extLst>
          </p:cNvPr>
          <p:cNvGrpSpPr/>
          <p:nvPr/>
        </p:nvGrpSpPr>
        <p:grpSpPr>
          <a:xfrm>
            <a:off x="733914" y="1303350"/>
            <a:ext cx="10724173" cy="3801217"/>
            <a:chOff x="860188" y="1303350"/>
            <a:chExt cx="10724173" cy="3801217"/>
          </a:xfrm>
        </p:grpSpPr>
        <p:sp>
          <p:nvSpPr>
            <p:cNvPr id="18" name="TextBox 17">
              <a:extLst>
                <a:ext uri="{FF2B5EF4-FFF2-40B4-BE49-F238E27FC236}">
                  <a16:creationId xmlns:a16="http://schemas.microsoft.com/office/drawing/2014/main" id="{9C4D211B-8680-464B-BC72-3DBC147215C0}"/>
                </a:ext>
              </a:extLst>
            </p:cNvPr>
            <p:cNvSpPr txBox="1"/>
            <p:nvPr/>
          </p:nvSpPr>
          <p:spPr>
            <a:xfrm>
              <a:off x="9529233" y="2752347"/>
              <a:ext cx="2055128" cy="523220"/>
            </a:xfrm>
            <a:prstGeom prst="rect">
              <a:avLst/>
            </a:prstGeom>
            <a:noFill/>
          </p:spPr>
          <p:txBody>
            <a:bodyPr wrap="square" rtlCol="0">
              <a:spAutoFit/>
            </a:bodyPr>
            <a:lstStyle/>
            <a:p>
              <a:pPr algn="ctr"/>
              <a:r>
                <a:rPr lang="en-US" altLang="ko-KR" sz="2800" b="1" dirty="0">
                  <a:latin typeface="Arial" panose="020B0604020202020204" pitchFamily="34" charset="0"/>
                  <a:ea typeface="나눔스퀘어" panose="020B0600000101010101" pitchFamily="50" charset="-127"/>
                  <a:cs typeface="Arial" panose="020B0604020202020204" pitchFamily="34" charset="0"/>
                </a:rPr>
                <a:t>Customer</a:t>
              </a:r>
              <a:endParaRPr lang="ko-KR" altLang="en-US" sz="2800" b="1" dirty="0">
                <a:latin typeface="Arial" panose="020B0604020202020204" pitchFamily="34" charset="0"/>
                <a:ea typeface="나눔스퀘어" panose="020B0600000101010101" pitchFamily="50" charset="-127"/>
                <a:cs typeface="Arial" panose="020B0604020202020204" pitchFamily="34" charset="0"/>
              </a:endParaRPr>
            </a:p>
          </p:txBody>
        </p:sp>
        <p:sp>
          <p:nvSpPr>
            <p:cNvPr id="30" name="TextBox 29">
              <a:extLst>
                <a:ext uri="{FF2B5EF4-FFF2-40B4-BE49-F238E27FC236}">
                  <a16:creationId xmlns:a16="http://schemas.microsoft.com/office/drawing/2014/main" id="{FCB03256-106D-4A31-A63A-16F731F714F0}"/>
                </a:ext>
              </a:extLst>
            </p:cNvPr>
            <p:cNvSpPr txBox="1"/>
            <p:nvPr/>
          </p:nvSpPr>
          <p:spPr>
            <a:xfrm>
              <a:off x="2284118" y="1303350"/>
              <a:ext cx="7623764" cy="400110"/>
            </a:xfrm>
            <a:prstGeom prst="rect">
              <a:avLst/>
            </a:prstGeom>
            <a:noFill/>
          </p:spPr>
          <p:txBody>
            <a:bodyPr wrap="square" rtlCol="0">
              <a:spAutoFit/>
            </a:bodyPr>
            <a:lstStyle/>
            <a:p>
              <a:pPr algn="ctr"/>
              <a:r>
                <a:rPr lang="en-US" altLang="ko-KR" sz="2000" b="1" dirty="0">
                  <a:latin typeface="Arial" panose="020B0604020202020204" pitchFamily="34" charset="0"/>
                  <a:ea typeface="나눔스퀘어" panose="020B0600000101010101" pitchFamily="50" charset="-127"/>
                  <a:cs typeface="Arial" panose="020B0604020202020204" pitchFamily="34" charset="0"/>
                </a:rPr>
                <a:t>Main Goal: </a:t>
              </a:r>
              <a:r>
                <a:rPr lang="en-US" altLang="ko-KR" sz="2000" b="1" dirty="0">
                  <a:solidFill>
                    <a:srgbClr val="FF0000"/>
                  </a:solidFill>
                  <a:latin typeface="Arial" panose="020B0604020202020204" pitchFamily="34" charset="0"/>
                  <a:ea typeface="나눔스퀘어" panose="020B0600000101010101" pitchFamily="50" charset="-127"/>
                  <a:cs typeface="Arial" panose="020B0604020202020204" pitchFamily="34" charset="0"/>
                </a:rPr>
                <a:t>Interactive</a:t>
              </a:r>
              <a:r>
                <a:rPr lang="en-US" altLang="ko-KR" sz="2000" b="1" dirty="0">
                  <a:latin typeface="Arial" panose="020B0604020202020204" pitchFamily="34" charset="0"/>
                  <a:ea typeface="나눔스퀘어" panose="020B0600000101010101" pitchFamily="50" charset="-127"/>
                  <a:cs typeface="Arial" panose="020B0604020202020204" pitchFamily="34" charset="0"/>
                </a:rPr>
                <a:t> recommender system for </a:t>
              </a:r>
              <a:r>
                <a:rPr lang="en-US" altLang="ko-KR" sz="2000" b="1" dirty="0">
                  <a:solidFill>
                    <a:srgbClr val="0432FF"/>
                  </a:solidFill>
                  <a:latin typeface="Arial" panose="020B0604020202020204" pitchFamily="34" charset="0"/>
                  <a:ea typeface="나눔스퀘어" panose="020B0600000101010101" pitchFamily="50" charset="-127"/>
                  <a:cs typeface="Arial" panose="020B0604020202020204" pitchFamily="34" charset="0"/>
                </a:rPr>
                <a:t>offline store</a:t>
              </a:r>
              <a:endParaRPr lang="ko-KR" altLang="en-US" sz="2000" b="1" dirty="0">
                <a:solidFill>
                  <a:srgbClr val="0432FF"/>
                </a:solidFill>
                <a:latin typeface="Arial" panose="020B0604020202020204" pitchFamily="34" charset="0"/>
                <a:ea typeface="나눔스퀘어" panose="020B0600000101010101" pitchFamily="50" charset="-127"/>
                <a:cs typeface="Arial" panose="020B0604020202020204" pitchFamily="34" charset="0"/>
              </a:endParaRPr>
            </a:p>
          </p:txBody>
        </p:sp>
        <p:sp>
          <p:nvSpPr>
            <p:cNvPr id="35" name="TextBox 34">
              <a:extLst>
                <a:ext uri="{FF2B5EF4-FFF2-40B4-BE49-F238E27FC236}">
                  <a16:creationId xmlns:a16="http://schemas.microsoft.com/office/drawing/2014/main" id="{EDA5A728-182C-4E03-B2A3-CBBA5C10E58B}"/>
                </a:ext>
              </a:extLst>
            </p:cNvPr>
            <p:cNvSpPr txBox="1"/>
            <p:nvPr/>
          </p:nvSpPr>
          <p:spPr>
            <a:xfrm>
              <a:off x="860188" y="2736347"/>
              <a:ext cx="1710756" cy="523220"/>
            </a:xfrm>
            <a:prstGeom prst="rect">
              <a:avLst/>
            </a:prstGeom>
            <a:noFill/>
          </p:spPr>
          <p:txBody>
            <a:bodyPr wrap="square" rtlCol="0">
              <a:spAutoFit/>
            </a:bodyPr>
            <a:lstStyle/>
            <a:p>
              <a:pPr algn="ctr"/>
              <a:r>
                <a:rPr lang="en-US" altLang="ko-KR" sz="2800" b="1" dirty="0" err="1">
                  <a:latin typeface="Arial" panose="020B0604020202020204" pitchFamily="34" charset="0"/>
                  <a:ea typeface="나눔스퀘어" panose="020B0600000101010101" pitchFamily="50" charset="-127"/>
                  <a:cs typeface="Arial" panose="020B0604020202020204" pitchFamily="34" charset="0"/>
                </a:rPr>
                <a:t>Recsys</a:t>
              </a:r>
              <a:endParaRPr lang="ko-KR" altLang="en-US" sz="2800" b="1" dirty="0">
                <a:latin typeface="Arial" panose="020B0604020202020204" pitchFamily="34" charset="0"/>
                <a:ea typeface="나눔스퀘어" panose="020B0600000101010101" pitchFamily="50" charset="-127"/>
                <a:cs typeface="Arial" panose="020B0604020202020204" pitchFamily="34" charset="0"/>
              </a:endParaRPr>
            </a:p>
          </p:txBody>
        </p:sp>
        <p:sp>
          <p:nvSpPr>
            <p:cNvPr id="39" name="TextBox 38">
              <a:extLst>
                <a:ext uri="{FF2B5EF4-FFF2-40B4-BE49-F238E27FC236}">
                  <a16:creationId xmlns:a16="http://schemas.microsoft.com/office/drawing/2014/main" id="{65DE2332-EA5A-4878-8C8C-B096993E0705}"/>
                </a:ext>
              </a:extLst>
            </p:cNvPr>
            <p:cNvSpPr txBox="1"/>
            <p:nvPr/>
          </p:nvSpPr>
          <p:spPr>
            <a:xfrm>
              <a:off x="8934250" y="3891170"/>
              <a:ext cx="1710756" cy="338554"/>
            </a:xfrm>
            <a:prstGeom prst="rect">
              <a:avLst/>
            </a:prstGeom>
            <a:noFill/>
          </p:spPr>
          <p:txBody>
            <a:bodyPr wrap="square" rtlCol="0">
              <a:spAutoFit/>
            </a:bodyPr>
            <a:lstStyle/>
            <a:p>
              <a:pPr algn="ctr"/>
              <a:r>
                <a:rPr lang="en-US" altLang="ko-KR" sz="1600" dirty="0">
                  <a:latin typeface="Arial" panose="020B0604020202020204" pitchFamily="34" charset="0"/>
                  <a:ea typeface="나눔스퀘어" panose="020B0600000101010101" pitchFamily="50" charset="-127"/>
                  <a:cs typeface="Arial" panose="020B0604020202020204" pitchFamily="34" charset="0"/>
                </a:rPr>
                <a:t>Feedback</a:t>
              </a:r>
              <a:endParaRPr lang="ko-KR" altLang="en-US" sz="1600" dirty="0">
                <a:latin typeface="Arial" panose="020B0604020202020204" pitchFamily="34" charset="0"/>
                <a:ea typeface="나눔스퀘어" panose="020B0600000101010101" pitchFamily="50" charset="-127"/>
                <a:cs typeface="Arial" panose="020B0604020202020204" pitchFamily="34" charset="0"/>
              </a:endParaRPr>
            </a:p>
          </p:txBody>
        </p:sp>
        <p:cxnSp>
          <p:nvCxnSpPr>
            <p:cNvPr id="41" name="연결선: 꺾임 40">
              <a:extLst>
                <a:ext uri="{FF2B5EF4-FFF2-40B4-BE49-F238E27FC236}">
                  <a16:creationId xmlns:a16="http://schemas.microsoft.com/office/drawing/2014/main" id="{8A374E2D-5E31-478F-8F65-C698080F86B5}"/>
                </a:ext>
              </a:extLst>
            </p:cNvPr>
            <p:cNvCxnSpPr>
              <a:stCxn id="35" idx="2"/>
              <a:endCxn id="36" idx="1"/>
            </p:cNvCxnSpPr>
            <p:nvPr/>
          </p:nvCxnSpPr>
          <p:spPr>
            <a:xfrm rot="16200000" flipH="1">
              <a:off x="2270484" y="2704649"/>
              <a:ext cx="511282" cy="1621118"/>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cxnSp>
          <p:nvCxnSpPr>
            <p:cNvPr id="42" name="연결선: 꺾임 41">
              <a:extLst>
                <a:ext uri="{FF2B5EF4-FFF2-40B4-BE49-F238E27FC236}">
                  <a16:creationId xmlns:a16="http://schemas.microsoft.com/office/drawing/2014/main" id="{334ADC19-05C7-4F71-B464-84AD3E77B56D}"/>
                </a:ext>
              </a:extLst>
            </p:cNvPr>
            <p:cNvCxnSpPr>
              <a:cxnSpLocks/>
              <a:stCxn id="18" idx="2"/>
              <a:endCxn id="36" idx="3"/>
            </p:cNvCxnSpPr>
            <p:nvPr/>
          </p:nvCxnSpPr>
          <p:spPr>
            <a:xfrm rot="5400000">
              <a:off x="9473758" y="2687810"/>
              <a:ext cx="495282" cy="1670797"/>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grpSp>
          <p:nvGrpSpPr>
            <p:cNvPr id="2" name="그룹 1">
              <a:extLst>
                <a:ext uri="{FF2B5EF4-FFF2-40B4-BE49-F238E27FC236}">
                  <a16:creationId xmlns:a16="http://schemas.microsoft.com/office/drawing/2014/main" id="{55D26106-2E79-42C7-B418-FED8E4D755F4}"/>
                </a:ext>
              </a:extLst>
            </p:cNvPr>
            <p:cNvGrpSpPr/>
            <p:nvPr/>
          </p:nvGrpSpPr>
          <p:grpSpPr>
            <a:xfrm>
              <a:off x="3336684" y="2034000"/>
              <a:ext cx="5549316" cy="3070567"/>
              <a:chOff x="3336684" y="2170870"/>
              <a:chExt cx="5549316" cy="3070567"/>
            </a:xfrm>
          </p:grpSpPr>
          <p:sp>
            <p:nvSpPr>
              <p:cNvPr id="36" name="사각형: 둥근 모서리 35">
                <a:extLst>
                  <a:ext uri="{FF2B5EF4-FFF2-40B4-BE49-F238E27FC236}">
                    <a16:creationId xmlns:a16="http://schemas.microsoft.com/office/drawing/2014/main" id="{8C8AF1DE-1C3A-44EB-AC70-485B774222AE}"/>
                  </a:ext>
                </a:extLst>
              </p:cNvPr>
              <p:cNvSpPr/>
              <p:nvPr/>
            </p:nvSpPr>
            <p:spPr>
              <a:xfrm>
                <a:off x="3336684" y="2574000"/>
                <a:ext cx="5549316" cy="266743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grpSp>
            <p:nvGrpSpPr>
              <p:cNvPr id="34" name="그룹 33">
                <a:extLst>
                  <a:ext uri="{FF2B5EF4-FFF2-40B4-BE49-F238E27FC236}">
                    <a16:creationId xmlns:a16="http://schemas.microsoft.com/office/drawing/2014/main" id="{411F6202-852C-4B88-AFAD-4EA91B53C89A}"/>
                  </a:ext>
                </a:extLst>
              </p:cNvPr>
              <p:cNvGrpSpPr/>
              <p:nvPr/>
            </p:nvGrpSpPr>
            <p:grpSpPr>
              <a:xfrm>
                <a:off x="3581020" y="2826674"/>
                <a:ext cx="3268689" cy="2317270"/>
                <a:chOff x="841075" y="2805616"/>
                <a:chExt cx="3268689" cy="2317270"/>
              </a:xfrm>
            </p:grpSpPr>
            <p:pic>
              <p:nvPicPr>
                <p:cNvPr id="21" name="그림 20">
                  <a:extLst>
                    <a:ext uri="{FF2B5EF4-FFF2-40B4-BE49-F238E27FC236}">
                      <a16:creationId xmlns:a16="http://schemas.microsoft.com/office/drawing/2014/main" id="{1B268DA5-F2E7-4BCC-8A64-5F5EAA5652C4}"/>
                    </a:ext>
                  </a:extLst>
                </p:cNvPr>
                <p:cNvPicPr>
                  <a:picLocks noChangeAspect="1"/>
                </p:cNvPicPr>
                <p:nvPr/>
              </p:nvPicPr>
              <p:blipFill rotWithShape="1">
                <a:blip r:embed="rId3"/>
                <a:srcRect l="11322"/>
                <a:stretch/>
              </p:blipFill>
              <p:spPr>
                <a:xfrm>
                  <a:off x="841075" y="2805761"/>
                  <a:ext cx="3019881" cy="2007685"/>
                </a:xfrm>
                <a:prstGeom prst="rect">
                  <a:avLst/>
                </a:prstGeom>
              </p:spPr>
            </p:pic>
            <p:sp>
              <p:nvSpPr>
                <p:cNvPr id="22" name="TextBox 21">
                  <a:extLst>
                    <a:ext uri="{FF2B5EF4-FFF2-40B4-BE49-F238E27FC236}">
                      <a16:creationId xmlns:a16="http://schemas.microsoft.com/office/drawing/2014/main" id="{04AFAAE2-927A-49C3-B3CD-71E15CF4E189}"/>
                    </a:ext>
                  </a:extLst>
                </p:cNvPr>
                <p:cNvSpPr txBox="1"/>
                <p:nvPr/>
              </p:nvSpPr>
              <p:spPr>
                <a:xfrm>
                  <a:off x="1179906" y="4784332"/>
                  <a:ext cx="2342218" cy="338554"/>
                </a:xfrm>
                <a:prstGeom prst="rect">
                  <a:avLst/>
                </a:prstGeom>
                <a:noFill/>
              </p:spPr>
              <p:txBody>
                <a:bodyPr wrap="square" rtlCol="0">
                  <a:spAutoFit/>
                </a:bodyPr>
                <a:lstStyle/>
                <a:p>
                  <a:pPr algn="ctr"/>
                  <a:r>
                    <a:rPr lang="en-US" altLang="ko-KR" sz="1600" dirty="0">
                      <a:latin typeface="Arial" panose="020B0604020202020204" pitchFamily="34" charset="0"/>
                      <a:cs typeface="Arial" panose="020B0604020202020204" pitchFamily="34" charset="0"/>
                    </a:rPr>
                    <a:t>Smart Shopping Cart</a:t>
                  </a:r>
                </a:p>
              </p:txBody>
            </p:sp>
            <p:sp>
              <p:nvSpPr>
                <p:cNvPr id="23" name="직사각형 22">
                  <a:extLst>
                    <a:ext uri="{FF2B5EF4-FFF2-40B4-BE49-F238E27FC236}">
                      <a16:creationId xmlns:a16="http://schemas.microsoft.com/office/drawing/2014/main" id="{E4CA26D4-0182-49DA-B5C4-866CCFF340CA}"/>
                    </a:ext>
                  </a:extLst>
                </p:cNvPr>
                <p:cNvSpPr/>
                <p:nvPr/>
              </p:nvSpPr>
              <p:spPr>
                <a:xfrm>
                  <a:off x="3771307" y="2805616"/>
                  <a:ext cx="338457" cy="230848"/>
                </a:xfrm>
                <a:prstGeom prst="rect">
                  <a:avLst/>
                </a:prstGeom>
              </p:spPr>
              <p:txBody>
                <a:bodyPr wrap="none">
                  <a:spAutoFit/>
                </a:bodyPr>
                <a:lstStyle/>
                <a:p>
                  <a:r>
                    <a:rPr lang="en-US" altLang="ko-KR" sz="1000" dirty="0">
                      <a:latin typeface="Arial" panose="020B0604020202020204" pitchFamily="34" charset="0"/>
                      <a:cs typeface="Arial" panose="020B0604020202020204" pitchFamily="34" charset="0"/>
                    </a:rPr>
                    <a:t>[2] </a:t>
                  </a:r>
                  <a:endParaRPr lang="ko-KR" altLang="en-US" sz="2400" dirty="0">
                    <a:latin typeface="Arial" panose="020B0604020202020204" pitchFamily="34" charset="0"/>
                    <a:cs typeface="Arial" panose="020B0604020202020204" pitchFamily="34" charset="0"/>
                  </a:endParaRPr>
                </a:p>
              </p:txBody>
            </p:sp>
          </p:grpSp>
          <p:grpSp>
            <p:nvGrpSpPr>
              <p:cNvPr id="33" name="그룹 32">
                <a:extLst>
                  <a:ext uri="{FF2B5EF4-FFF2-40B4-BE49-F238E27FC236}">
                    <a16:creationId xmlns:a16="http://schemas.microsoft.com/office/drawing/2014/main" id="{357BE0D3-1CC3-459D-8C6B-1C24D7AF7B59}"/>
                  </a:ext>
                </a:extLst>
              </p:cNvPr>
              <p:cNvGrpSpPr/>
              <p:nvPr/>
            </p:nvGrpSpPr>
            <p:grpSpPr>
              <a:xfrm>
                <a:off x="6621243" y="2826674"/>
                <a:ext cx="2125815" cy="2334253"/>
                <a:chOff x="4199787" y="2799273"/>
                <a:chExt cx="2125815" cy="2334253"/>
              </a:xfrm>
            </p:grpSpPr>
            <p:sp>
              <p:nvSpPr>
                <p:cNvPr id="29" name="TextBox 28">
                  <a:extLst>
                    <a:ext uri="{FF2B5EF4-FFF2-40B4-BE49-F238E27FC236}">
                      <a16:creationId xmlns:a16="http://schemas.microsoft.com/office/drawing/2014/main" id="{DF442C9A-D531-4509-BEEC-98A05E0F9440}"/>
                    </a:ext>
                  </a:extLst>
                </p:cNvPr>
                <p:cNvSpPr txBox="1"/>
                <p:nvPr/>
              </p:nvSpPr>
              <p:spPr>
                <a:xfrm>
                  <a:off x="4199787" y="4794972"/>
                  <a:ext cx="1981497" cy="338554"/>
                </a:xfrm>
                <a:prstGeom prst="rect">
                  <a:avLst/>
                </a:prstGeom>
                <a:noFill/>
              </p:spPr>
              <p:txBody>
                <a:bodyPr wrap="square" rtlCol="0">
                  <a:spAutoFit/>
                </a:bodyPr>
                <a:lstStyle/>
                <a:p>
                  <a:pPr algn="ctr"/>
                  <a:r>
                    <a:rPr lang="en-US" altLang="ko-KR" sz="1600" dirty="0">
                      <a:latin typeface="Arial" panose="020B0604020202020204" pitchFamily="34" charset="0"/>
                      <a:cs typeface="Arial" panose="020B0604020202020204" pitchFamily="34" charset="0"/>
                    </a:rPr>
                    <a:t>Smart Phone</a:t>
                  </a:r>
                </a:p>
              </p:txBody>
            </p:sp>
            <p:pic>
              <p:nvPicPr>
                <p:cNvPr id="26" name="그림 25">
                  <a:extLst>
                    <a:ext uri="{FF2B5EF4-FFF2-40B4-BE49-F238E27FC236}">
                      <a16:creationId xmlns:a16="http://schemas.microsoft.com/office/drawing/2014/main" id="{5CEF4872-CD9A-4E57-A96E-12D249790054}"/>
                    </a:ext>
                  </a:extLst>
                </p:cNvPr>
                <p:cNvPicPr>
                  <a:picLocks noChangeAspect="1"/>
                </p:cNvPicPr>
                <p:nvPr/>
              </p:nvPicPr>
              <p:blipFill rotWithShape="1">
                <a:blip r:embed="rId4"/>
                <a:srcRect l="47948" t="2319" r="5064" b="6373"/>
                <a:stretch/>
              </p:blipFill>
              <p:spPr>
                <a:xfrm>
                  <a:off x="4409822" y="2799273"/>
                  <a:ext cx="1561426" cy="2041943"/>
                </a:xfrm>
                <a:prstGeom prst="rect">
                  <a:avLst/>
                </a:prstGeom>
              </p:spPr>
            </p:pic>
            <p:sp>
              <p:nvSpPr>
                <p:cNvPr id="27" name="직사각형 26">
                  <a:extLst>
                    <a:ext uri="{FF2B5EF4-FFF2-40B4-BE49-F238E27FC236}">
                      <a16:creationId xmlns:a16="http://schemas.microsoft.com/office/drawing/2014/main" id="{7C45DF37-4D90-4F35-90A7-02D6CE91D6B1}"/>
                    </a:ext>
                  </a:extLst>
                </p:cNvPr>
                <p:cNvSpPr/>
                <p:nvPr/>
              </p:nvSpPr>
              <p:spPr>
                <a:xfrm>
                  <a:off x="5964606" y="2843038"/>
                  <a:ext cx="360996" cy="246221"/>
                </a:xfrm>
                <a:prstGeom prst="rect">
                  <a:avLst/>
                </a:prstGeom>
              </p:spPr>
              <p:txBody>
                <a:bodyPr wrap="none">
                  <a:spAutoFit/>
                </a:bodyPr>
                <a:lstStyle/>
                <a:p>
                  <a:pPr algn="ctr"/>
                  <a:r>
                    <a:rPr lang="en-US" altLang="ko-KR" sz="1000" dirty="0">
                      <a:latin typeface="Arial" panose="020B0604020202020204" pitchFamily="34" charset="0"/>
                      <a:cs typeface="Arial" panose="020B0604020202020204" pitchFamily="34" charset="0"/>
                    </a:rPr>
                    <a:t>[3] </a:t>
                  </a:r>
                  <a:endParaRPr lang="ko-KR" altLang="en-US" sz="1000" dirty="0">
                    <a:latin typeface="Arial" panose="020B0604020202020204" pitchFamily="34" charset="0"/>
                    <a:cs typeface="Arial" panose="020B0604020202020204" pitchFamily="34" charset="0"/>
                  </a:endParaRPr>
                </a:p>
              </p:txBody>
            </p:sp>
          </p:grpSp>
          <p:sp>
            <p:nvSpPr>
              <p:cNvPr id="46" name="TextBox 45">
                <a:extLst>
                  <a:ext uri="{FF2B5EF4-FFF2-40B4-BE49-F238E27FC236}">
                    <a16:creationId xmlns:a16="http://schemas.microsoft.com/office/drawing/2014/main" id="{73D90F26-AC02-4C36-BE92-5DD944B1E333}"/>
                  </a:ext>
                </a:extLst>
              </p:cNvPr>
              <p:cNvSpPr txBox="1"/>
              <p:nvPr/>
            </p:nvSpPr>
            <p:spPr>
              <a:xfrm>
                <a:off x="5235980" y="2170870"/>
                <a:ext cx="1710756" cy="400110"/>
              </a:xfrm>
              <a:prstGeom prst="rect">
                <a:avLst/>
              </a:prstGeom>
              <a:noFill/>
            </p:spPr>
            <p:txBody>
              <a:bodyPr wrap="square" rtlCol="0">
                <a:spAutoFit/>
              </a:bodyPr>
              <a:lstStyle/>
              <a:p>
                <a:pPr algn="ctr"/>
                <a:r>
                  <a:rPr lang="en-US" altLang="ko-KR" sz="2000" dirty="0">
                    <a:latin typeface="Arial" panose="020B0604020202020204" pitchFamily="34" charset="0"/>
                    <a:ea typeface="나눔스퀘어" panose="020B0600000101010101" pitchFamily="50" charset="-127"/>
                    <a:cs typeface="Arial" panose="020B0604020202020204" pitchFamily="34" charset="0"/>
                  </a:rPr>
                  <a:t>Device</a:t>
                </a:r>
                <a:endParaRPr lang="ko-KR" altLang="en-US" sz="2000" dirty="0">
                  <a:latin typeface="Arial" panose="020B0604020202020204" pitchFamily="34" charset="0"/>
                  <a:ea typeface="나눔스퀘어" panose="020B0600000101010101" pitchFamily="50" charset="-127"/>
                  <a:cs typeface="Arial" panose="020B0604020202020204" pitchFamily="34" charset="0"/>
                </a:endParaRPr>
              </a:p>
            </p:txBody>
          </p:sp>
        </p:grpSp>
        <p:sp>
          <p:nvSpPr>
            <p:cNvPr id="47" name="TextBox 46">
              <a:extLst>
                <a:ext uri="{FF2B5EF4-FFF2-40B4-BE49-F238E27FC236}">
                  <a16:creationId xmlns:a16="http://schemas.microsoft.com/office/drawing/2014/main" id="{71BB0A2F-2E2A-484A-84F4-D2B6233CC25F}"/>
                </a:ext>
              </a:extLst>
            </p:cNvPr>
            <p:cNvSpPr txBox="1"/>
            <p:nvPr/>
          </p:nvSpPr>
          <p:spPr>
            <a:xfrm>
              <a:off x="1498554" y="3893960"/>
              <a:ext cx="1927432" cy="338554"/>
            </a:xfrm>
            <a:prstGeom prst="rect">
              <a:avLst/>
            </a:prstGeom>
            <a:noFill/>
          </p:spPr>
          <p:txBody>
            <a:bodyPr wrap="square" rtlCol="0">
              <a:spAutoFit/>
            </a:bodyPr>
            <a:lstStyle/>
            <a:p>
              <a:pPr algn="ctr"/>
              <a:r>
                <a:rPr lang="en-US" altLang="ko-KR" sz="1600" dirty="0">
                  <a:latin typeface="Arial" panose="020B0604020202020204" pitchFamily="34" charset="0"/>
                  <a:ea typeface="나눔스퀘어" panose="020B0600000101010101" pitchFamily="50" charset="-127"/>
                  <a:cs typeface="Arial" panose="020B0604020202020204" pitchFamily="34" charset="0"/>
                </a:rPr>
                <a:t>Recommendation</a:t>
              </a:r>
              <a:endParaRPr lang="ko-KR" altLang="en-US" sz="1600" dirty="0">
                <a:latin typeface="Arial" panose="020B0604020202020204" pitchFamily="34" charset="0"/>
                <a:ea typeface="나눔스퀘어" panose="020B0600000101010101" pitchFamily="50" charset="-127"/>
                <a:cs typeface="Arial" panose="020B0604020202020204" pitchFamily="34" charset="0"/>
              </a:endParaRPr>
            </a:p>
          </p:txBody>
        </p:sp>
      </p:grpSp>
      <p:sp>
        <p:nvSpPr>
          <p:cNvPr id="24" name="TextBox 23">
            <a:extLst>
              <a:ext uri="{FF2B5EF4-FFF2-40B4-BE49-F238E27FC236}">
                <a16:creationId xmlns:a16="http://schemas.microsoft.com/office/drawing/2014/main" id="{6BD1A238-AE4F-49A1-B028-840624C0D37E}"/>
              </a:ext>
            </a:extLst>
          </p:cNvPr>
          <p:cNvSpPr txBox="1"/>
          <p:nvPr/>
        </p:nvSpPr>
        <p:spPr>
          <a:xfrm>
            <a:off x="3210410" y="5783940"/>
            <a:ext cx="8823589" cy="738664"/>
          </a:xfrm>
          <a:prstGeom prst="rect">
            <a:avLst/>
          </a:prstGeom>
          <a:noFill/>
        </p:spPr>
        <p:txBody>
          <a:bodyPr wrap="square">
            <a:spAutoFit/>
          </a:bodyPr>
          <a:lstStyle/>
          <a:p>
            <a:r>
              <a:rPr lang="en-US" altLang="ko-KR" sz="1400" dirty="0">
                <a:latin typeface="Arial" panose="020B0604020202020204" pitchFamily="34" charset="0"/>
                <a:cs typeface="Arial" panose="020B0604020202020204" pitchFamily="34" charset="0"/>
              </a:rPr>
              <a:t>※ Note: </a:t>
            </a:r>
            <a:r>
              <a:rPr lang="en-US" altLang="ko-KR" sz="1400" b="1" dirty="0">
                <a:latin typeface="Arial" panose="020B0604020202020204" pitchFamily="34" charset="0"/>
                <a:cs typeface="Arial" panose="020B0604020202020204" pitchFamily="34" charset="0"/>
              </a:rPr>
              <a:t>we assume this recommender system is for general customers (not for individual customer). </a:t>
            </a:r>
            <a:br>
              <a:rPr lang="en-US" altLang="ko-KR" sz="1400" dirty="0">
                <a:latin typeface="Arial" panose="020B0604020202020204" pitchFamily="34" charset="0"/>
                <a:cs typeface="Arial" panose="020B0604020202020204" pitchFamily="34" charset="0"/>
              </a:rPr>
            </a:br>
            <a:r>
              <a:rPr lang="en-US" altLang="ko-KR" sz="1400" dirty="0">
                <a:latin typeface="Arial" panose="020B0604020202020204" pitchFamily="34" charset="0"/>
                <a:cs typeface="Arial" panose="020B0604020202020204" pitchFamily="34" charset="0"/>
              </a:rPr>
              <a:t>             Because many customers in offline stores may utilize smart devices (e.g., smart shopping carts) </a:t>
            </a:r>
            <a:br>
              <a:rPr lang="en-US" altLang="ko-KR" sz="1400" dirty="0">
                <a:latin typeface="Arial" panose="020B0604020202020204" pitchFamily="34" charset="0"/>
                <a:cs typeface="Arial" panose="020B0604020202020204" pitchFamily="34" charset="0"/>
              </a:rPr>
            </a:br>
            <a:r>
              <a:rPr lang="en-US" altLang="ko-KR" sz="1400" dirty="0">
                <a:latin typeface="Arial" panose="020B0604020202020204" pitchFamily="34" charset="0"/>
                <a:cs typeface="Arial" panose="020B0604020202020204" pitchFamily="34" charset="0"/>
              </a:rPr>
              <a:t>              without logging-in owing to privacy concerns.</a:t>
            </a:r>
            <a:endParaRPr lang="ko-KR" alt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10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2BEA6AC-83B0-47B0-9CF5-75E36BA523E9}"/>
              </a:ext>
            </a:extLst>
          </p:cNvPr>
          <p:cNvSpPr>
            <a:spLocks noGrp="1"/>
          </p:cNvSpPr>
          <p:nvPr>
            <p:ph type="title"/>
          </p:nvPr>
        </p:nvSpPr>
        <p:spPr>
          <a:xfrm>
            <a:off x="1146000" y="177617"/>
            <a:ext cx="10565148" cy="633600"/>
          </a:xfrm>
        </p:spPr>
        <p:txBody>
          <a:bodyPr/>
          <a:lstStyle/>
          <a:p>
            <a:r>
              <a:rPr lang="en-US" altLang="ko-KR" dirty="0"/>
              <a:t>Unique Features of Offline Retail Stores</a:t>
            </a:r>
            <a:endParaRPr lang="ko-KR" altLang="en-US" dirty="0"/>
          </a:p>
        </p:txBody>
      </p:sp>
      <p:sp>
        <p:nvSpPr>
          <p:cNvPr id="3" name="내용 개체 틀 2">
            <a:extLst>
              <a:ext uri="{FF2B5EF4-FFF2-40B4-BE49-F238E27FC236}">
                <a16:creationId xmlns:a16="http://schemas.microsoft.com/office/drawing/2014/main" id="{3CD35EA2-F7B9-4258-B04F-906C6FA83349}"/>
              </a:ext>
            </a:extLst>
          </p:cNvPr>
          <p:cNvSpPr>
            <a:spLocks noGrp="1"/>
          </p:cNvSpPr>
          <p:nvPr>
            <p:ph idx="1"/>
          </p:nvPr>
        </p:nvSpPr>
        <p:spPr>
          <a:xfrm>
            <a:off x="471569" y="1052737"/>
            <a:ext cx="11239579" cy="5184576"/>
          </a:xfrm>
        </p:spPr>
        <p:txBody>
          <a:bodyPr>
            <a:normAutofit/>
          </a:bodyPr>
          <a:lstStyle/>
          <a:p>
            <a:pPr marL="0" indent="0">
              <a:lnSpc>
                <a:spcPct val="150000"/>
              </a:lnSpc>
              <a:buNone/>
            </a:pPr>
            <a:r>
              <a:rPr lang="en-US" altLang="ko-KR" sz="1800" b="1" dirty="0"/>
              <a:t>Main difference from e-commerce: </a:t>
            </a:r>
            <a:r>
              <a:rPr lang="en-US" altLang="ko-KR" sz="1800" b="1" u="sng" dirty="0">
                <a:solidFill>
                  <a:srgbClr val="FF0000"/>
                </a:solidFill>
              </a:rPr>
              <a:t>Physical constraints</a:t>
            </a:r>
            <a:r>
              <a:rPr lang="en-US" altLang="ko-KR" sz="1800" b="1" dirty="0">
                <a:solidFill>
                  <a:srgbClr val="FF0000"/>
                </a:solidFill>
              </a:rPr>
              <a:t> </a:t>
            </a:r>
            <a:r>
              <a:rPr lang="en-US" altLang="ko-KR" sz="1800" b="1" dirty="0"/>
              <a:t>(e.g., space, structure)</a:t>
            </a:r>
          </a:p>
        </p:txBody>
      </p:sp>
      <p:grpSp>
        <p:nvGrpSpPr>
          <p:cNvPr id="4" name="그룹 3">
            <a:extLst>
              <a:ext uri="{FF2B5EF4-FFF2-40B4-BE49-F238E27FC236}">
                <a16:creationId xmlns:a16="http://schemas.microsoft.com/office/drawing/2014/main" id="{EB199C2D-0DA7-4855-A915-D6D0040CC369}"/>
              </a:ext>
            </a:extLst>
          </p:cNvPr>
          <p:cNvGrpSpPr/>
          <p:nvPr/>
        </p:nvGrpSpPr>
        <p:grpSpPr>
          <a:xfrm>
            <a:off x="480852" y="272881"/>
            <a:ext cx="1963544" cy="443071"/>
            <a:chOff x="460048" y="267370"/>
            <a:chExt cx="1963544" cy="443071"/>
          </a:xfrm>
        </p:grpSpPr>
        <p:sp>
          <p:nvSpPr>
            <p:cNvPr id="5" name="사각형: 둥근 모서리 4">
              <a:extLst>
                <a:ext uri="{FF2B5EF4-FFF2-40B4-BE49-F238E27FC236}">
                  <a16:creationId xmlns:a16="http://schemas.microsoft.com/office/drawing/2014/main" id="{9EF50010-D9B6-4957-A36D-56BAABC61919}"/>
                </a:ext>
              </a:extLst>
            </p:cNvPr>
            <p:cNvSpPr/>
            <p:nvPr/>
          </p:nvSpPr>
          <p:spPr>
            <a:xfrm>
              <a:off x="460048" y="267370"/>
              <a:ext cx="1963544" cy="443071"/>
            </a:xfrm>
            <a:prstGeom prst="roundRect">
              <a:avLst>
                <a:gd name="adj" fmla="val 32979"/>
              </a:avLst>
            </a:prstGeom>
            <a:solidFill>
              <a:srgbClr val="0315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latin typeface="Arial" panose="020B0604020202020204" pitchFamily="34" charset="0"/>
                  <a:cs typeface="Arial" panose="020B0604020202020204" pitchFamily="34" charset="0"/>
                </a:rPr>
                <a:t>   Introduction</a:t>
              </a:r>
              <a:endParaRPr lang="ko-KR" altLang="en-US" sz="1600" b="1" dirty="0">
                <a:latin typeface="Arial" panose="020B0604020202020204" pitchFamily="34" charset="0"/>
                <a:cs typeface="Arial" panose="020B0604020202020204" pitchFamily="34" charset="0"/>
              </a:endParaRPr>
            </a:p>
          </p:txBody>
        </p:sp>
        <p:sp>
          <p:nvSpPr>
            <p:cNvPr id="6" name="타원 5">
              <a:extLst>
                <a:ext uri="{FF2B5EF4-FFF2-40B4-BE49-F238E27FC236}">
                  <a16:creationId xmlns:a16="http://schemas.microsoft.com/office/drawing/2014/main" id="{CA1246ED-03FC-47B7-8C65-25CEDB58A2B4}"/>
                </a:ext>
              </a:extLst>
            </p:cNvPr>
            <p:cNvSpPr/>
            <p:nvPr/>
          </p:nvSpPr>
          <p:spPr>
            <a:xfrm>
              <a:off x="551384" y="344905"/>
              <a:ext cx="288000" cy="28800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rgbClr val="002060"/>
                  </a:solidFill>
                  <a:latin typeface="Arial" panose="020B0604020202020204" pitchFamily="34" charset="0"/>
                  <a:cs typeface="Arial" panose="020B0604020202020204" pitchFamily="34" charset="0"/>
                </a:rPr>
                <a:t>1</a:t>
              </a:r>
              <a:endParaRPr lang="ko-KR" altLang="en-US" sz="1600" b="1" dirty="0">
                <a:solidFill>
                  <a:srgbClr val="002060"/>
                </a:solidFill>
                <a:latin typeface="Arial" panose="020B0604020202020204" pitchFamily="34" charset="0"/>
                <a:cs typeface="Arial" panose="020B0604020202020204" pitchFamily="34" charset="0"/>
              </a:endParaRPr>
            </a:p>
          </p:txBody>
        </p:sp>
      </p:grpSp>
      <p:sp>
        <p:nvSpPr>
          <p:cNvPr id="7" name="TextBox 6">
            <a:extLst>
              <a:ext uri="{FF2B5EF4-FFF2-40B4-BE49-F238E27FC236}">
                <a16:creationId xmlns:a16="http://schemas.microsoft.com/office/drawing/2014/main" id="{8953C540-17D8-4AC2-A155-75D571B1BFF2}"/>
              </a:ext>
            </a:extLst>
          </p:cNvPr>
          <p:cNvSpPr txBox="1"/>
          <p:nvPr/>
        </p:nvSpPr>
        <p:spPr>
          <a:xfrm>
            <a:off x="722046" y="1661273"/>
            <a:ext cx="2260385" cy="292388"/>
          </a:xfrm>
          <a:prstGeom prst="rect">
            <a:avLst/>
          </a:prstGeom>
          <a:noFill/>
        </p:spPr>
        <p:txBody>
          <a:bodyPr wrap="square" rtlCol="0">
            <a:spAutoFit/>
          </a:bodyPr>
          <a:lstStyle/>
          <a:p>
            <a:r>
              <a:rPr lang="en-US" altLang="ko-KR" sz="1300" dirty="0">
                <a:latin typeface="Arial" panose="020B0604020202020204" pitchFamily="34" charset="0"/>
                <a:ea typeface="나눔스퀘어" panose="020B0600000101010101" pitchFamily="50" charset="-127"/>
                <a:cs typeface="Arial" panose="020B0604020202020204" pitchFamily="34" charset="0"/>
              </a:rPr>
              <a:t>(1) Impossible movement</a:t>
            </a:r>
            <a:endParaRPr lang="ko-KR" altLang="en-US" sz="1300" dirty="0">
              <a:latin typeface="Arial" panose="020B0604020202020204" pitchFamily="34" charset="0"/>
              <a:ea typeface="나눔스퀘어" panose="020B0600000101010101" pitchFamily="50" charset="-127"/>
              <a:cs typeface="Arial" panose="020B0604020202020204" pitchFamily="34" charset="0"/>
            </a:endParaRPr>
          </a:p>
        </p:txBody>
      </p:sp>
      <p:sp>
        <p:nvSpPr>
          <p:cNvPr id="8" name="TextBox 7">
            <a:extLst>
              <a:ext uri="{FF2B5EF4-FFF2-40B4-BE49-F238E27FC236}">
                <a16:creationId xmlns:a16="http://schemas.microsoft.com/office/drawing/2014/main" id="{C5416CFA-0B56-4710-99B3-8FD44004B57B}"/>
              </a:ext>
            </a:extLst>
          </p:cNvPr>
          <p:cNvSpPr txBox="1"/>
          <p:nvPr/>
        </p:nvSpPr>
        <p:spPr>
          <a:xfrm>
            <a:off x="722046" y="4027092"/>
            <a:ext cx="3467100" cy="292388"/>
          </a:xfrm>
          <a:prstGeom prst="rect">
            <a:avLst/>
          </a:prstGeom>
          <a:noFill/>
        </p:spPr>
        <p:txBody>
          <a:bodyPr wrap="square" rtlCol="0">
            <a:spAutoFit/>
          </a:bodyPr>
          <a:lstStyle/>
          <a:p>
            <a:r>
              <a:rPr lang="en-US" altLang="ko-KR" sz="1300" dirty="0">
                <a:latin typeface="Arial" panose="020B0604020202020204" pitchFamily="34" charset="0"/>
                <a:ea typeface="나눔스퀘어" panose="020B0600000101010101" pitchFamily="50" charset="-127"/>
                <a:cs typeface="Arial" panose="020B0604020202020204" pitchFamily="34" charset="0"/>
              </a:rPr>
              <a:t>(2) Different items are exposed by location</a:t>
            </a:r>
            <a:endParaRPr lang="ko-KR" altLang="en-US" sz="1300" dirty="0">
              <a:latin typeface="Arial" panose="020B0604020202020204" pitchFamily="34" charset="0"/>
              <a:ea typeface="나눔스퀘어" panose="020B0600000101010101" pitchFamily="50" charset="-127"/>
              <a:cs typeface="Arial" panose="020B0604020202020204" pitchFamily="34" charset="0"/>
            </a:endParaRPr>
          </a:p>
        </p:txBody>
      </p:sp>
      <p:graphicFrame>
        <p:nvGraphicFramePr>
          <p:cNvPr id="10" name="내용 개체 틀 17">
            <a:extLst>
              <a:ext uri="{FF2B5EF4-FFF2-40B4-BE49-F238E27FC236}">
                <a16:creationId xmlns:a16="http://schemas.microsoft.com/office/drawing/2014/main" id="{B0B7BEBE-3DC6-4E64-8F29-8E7264FE095B}"/>
              </a:ext>
            </a:extLst>
          </p:cNvPr>
          <p:cNvGraphicFramePr>
            <a:graphicFrameLocks/>
          </p:cNvGraphicFramePr>
          <p:nvPr>
            <p:extLst>
              <p:ext uri="{D42A27DB-BD31-4B8C-83A1-F6EECF244321}">
                <p14:modId xmlns:p14="http://schemas.microsoft.com/office/powerpoint/2010/main" val="4205246128"/>
              </p:ext>
            </p:extLst>
          </p:nvPr>
        </p:nvGraphicFramePr>
        <p:xfrm>
          <a:off x="4269459" y="2169134"/>
          <a:ext cx="7426211" cy="1813560"/>
        </p:xfrm>
        <a:graphic>
          <a:graphicData uri="http://schemas.openxmlformats.org/drawingml/2006/table">
            <a:tbl>
              <a:tblPr firstRow="1" bandRow="1">
                <a:tableStyleId>{5940675A-B579-460E-94D1-54222C63F5DA}</a:tableStyleId>
              </a:tblPr>
              <a:tblGrid>
                <a:gridCol w="2032551">
                  <a:extLst>
                    <a:ext uri="{9D8B030D-6E8A-4147-A177-3AD203B41FA5}">
                      <a16:colId xmlns:a16="http://schemas.microsoft.com/office/drawing/2014/main" val="403773574"/>
                    </a:ext>
                  </a:extLst>
                </a:gridCol>
                <a:gridCol w="2696830">
                  <a:extLst>
                    <a:ext uri="{9D8B030D-6E8A-4147-A177-3AD203B41FA5}">
                      <a16:colId xmlns:a16="http://schemas.microsoft.com/office/drawing/2014/main" val="1157187787"/>
                    </a:ext>
                  </a:extLst>
                </a:gridCol>
                <a:gridCol w="2696830">
                  <a:extLst>
                    <a:ext uri="{9D8B030D-6E8A-4147-A177-3AD203B41FA5}">
                      <a16:colId xmlns:a16="http://schemas.microsoft.com/office/drawing/2014/main" val="395393967"/>
                    </a:ext>
                  </a:extLst>
                </a:gridCol>
              </a:tblGrid>
              <a:tr h="0">
                <a:tc rowSpan="2">
                  <a:txBody>
                    <a:bodyPr/>
                    <a:lstStyle/>
                    <a:p>
                      <a:pPr algn="ctr" latinLnBrk="1"/>
                      <a:r>
                        <a:rPr lang="en-US" altLang="ko-KR" sz="1100" b="1" kern="1200" dirty="0">
                          <a:solidFill>
                            <a:schemeClr val="tx1"/>
                          </a:solidFill>
                          <a:latin typeface="Arial" panose="020B0604020202020204" pitchFamily="34" charset="0"/>
                          <a:ea typeface="나눔스퀘어" panose="020B0600000101010101" pitchFamily="50" charset="-127"/>
                          <a:cs typeface="Arial" panose="020B0604020202020204" pitchFamily="34" charset="0"/>
                        </a:rPr>
                        <a:t>Customer’s behavior</a:t>
                      </a:r>
                      <a:endParaRPr lang="ko-KR" altLang="en-US" sz="1100" b="1" kern="1200" dirty="0">
                        <a:solidFill>
                          <a:schemeClr val="tx1"/>
                        </a:solidFill>
                        <a:latin typeface="Arial" panose="020B0604020202020204" pitchFamily="34" charset="0"/>
                        <a:ea typeface="나눔스퀘어" panose="020B0600000101010101" pitchFamily="50" charset="-127"/>
                        <a:cs typeface="Arial" panose="020B0604020202020204" pitchFamily="34" charset="0"/>
                      </a:endParaRPr>
                    </a:p>
                  </a:txBody>
                  <a:tcPr anchor="ctr">
                    <a:solidFill>
                      <a:schemeClr val="bg1">
                        <a:lumMod val="85000"/>
                      </a:schemeClr>
                    </a:solidFill>
                  </a:tcPr>
                </a:tc>
                <a:tc gridSpan="2">
                  <a:txBody>
                    <a:bodyPr/>
                    <a:lstStyle/>
                    <a:p>
                      <a:pPr algn="ctr" latinLnBrk="1"/>
                      <a:r>
                        <a:rPr lang="en-US" altLang="ko-KR" sz="1100" b="1" kern="1200" dirty="0">
                          <a:solidFill>
                            <a:schemeClr val="tx1"/>
                          </a:solidFill>
                          <a:latin typeface="Arial" panose="020B0604020202020204" pitchFamily="34" charset="0"/>
                          <a:ea typeface="나눔스퀘어" panose="020B0600000101010101" pitchFamily="50" charset="-127"/>
                          <a:cs typeface="Arial" panose="020B0604020202020204" pitchFamily="34" charset="0"/>
                        </a:rPr>
                        <a:t>Environment</a:t>
                      </a:r>
                      <a:endParaRPr lang="ko-KR" altLang="en-US" sz="1100" b="1" kern="1200" dirty="0">
                        <a:solidFill>
                          <a:schemeClr val="tx1"/>
                        </a:solidFill>
                        <a:latin typeface="Arial" panose="020B0604020202020204" pitchFamily="34" charset="0"/>
                        <a:ea typeface="나눔스퀘어" panose="020B0600000101010101" pitchFamily="50" charset="-127"/>
                        <a:cs typeface="Arial" panose="020B0604020202020204" pitchFamily="34" charset="0"/>
                      </a:endParaRPr>
                    </a:p>
                  </a:txBody>
                  <a:tcPr anchor="ctr">
                    <a:solidFill>
                      <a:schemeClr val="bg1">
                        <a:lumMod val="85000"/>
                      </a:schemeClr>
                    </a:solidFill>
                  </a:tcPr>
                </a:tc>
                <a:tc hMerge="1">
                  <a:txBody>
                    <a:bodyPr/>
                    <a:lstStyle/>
                    <a:p>
                      <a:pPr algn="ctr" latinLnBrk="1"/>
                      <a:endParaRPr lang="ko-KR" altLang="en-US" sz="1400" b="1" kern="1200" dirty="0">
                        <a:solidFill>
                          <a:schemeClr val="tx1"/>
                        </a:solidFill>
                        <a:latin typeface="나눔스퀘어" panose="020B0600000101010101" pitchFamily="50" charset="-127"/>
                        <a:ea typeface="나눔스퀘어" panose="020B0600000101010101" pitchFamily="50" charset="-127"/>
                        <a:cs typeface="+mn-cs"/>
                      </a:endParaRPr>
                    </a:p>
                  </a:txBody>
                  <a:tcPr anchor="ctr">
                    <a:solidFill>
                      <a:schemeClr val="bg1">
                        <a:lumMod val="85000"/>
                      </a:schemeClr>
                    </a:solidFill>
                  </a:tcPr>
                </a:tc>
                <a:extLst>
                  <a:ext uri="{0D108BD9-81ED-4DB2-BD59-A6C34878D82A}">
                    <a16:rowId xmlns:a16="http://schemas.microsoft.com/office/drawing/2014/main" val="3513933568"/>
                  </a:ext>
                </a:extLst>
              </a:tr>
              <a:tr h="0">
                <a:tc vMerge="1">
                  <a:txBody>
                    <a:bodyPr/>
                    <a:lstStyle/>
                    <a:p>
                      <a:pPr algn="ctr" latinLnBrk="1"/>
                      <a:endParaRPr lang="ko-KR" altLang="en-US" sz="1400" b="1" kern="1200" dirty="0">
                        <a:solidFill>
                          <a:schemeClr val="tx1"/>
                        </a:solidFill>
                        <a:latin typeface="나눔스퀘어" panose="020B0600000101010101" pitchFamily="50" charset="-127"/>
                        <a:ea typeface="나눔스퀘어" panose="020B0600000101010101" pitchFamily="50" charset="-127"/>
                        <a:cs typeface="+mn-cs"/>
                      </a:endParaRPr>
                    </a:p>
                  </a:txBody>
                  <a:tcPr anchor="ctr">
                    <a:solidFill>
                      <a:schemeClr val="bg1">
                        <a:lumMod val="85000"/>
                      </a:schemeClr>
                    </a:solidFill>
                  </a:tcPr>
                </a:tc>
                <a:tc>
                  <a:txBody>
                    <a:bodyPr/>
                    <a:lstStyle/>
                    <a:p>
                      <a:pPr algn="ctr" latinLnBrk="1"/>
                      <a:r>
                        <a:rPr lang="en-US" altLang="ko-KR" sz="1100" b="1" kern="1200" dirty="0">
                          <a:solidFill>
                            <a:schemeClr val="tx1"/>
                          </a:solidFill>
                          <a:latin typeface="Arial" panose="020B0604020202020204" pitchFamily="34" charset="0"/>
                          <a:ea typeface="나눔스퀘어" panose="020B0600000101010101" pitchFamily="50" charset="-127"/>
                          <a:cs typeface="Arial" panose="020B0604020202020204" pitchFamily="34" charset="0"/>
                        </a:rPr>
                        <a:t>Online store</a:t>
                      </a:r>
                      <a:endParaRPr lang="ko-KR" altLang="en-US" sz="1100" b="1" kern="1200" dirty="0">
                        <a:solidFill>
                          <a:schemeClr val="tx1"/>
                        </a:solidFill>
                        <a:latin typeface="Arial" panose="020B0604020202020204" pitchFamily="34" charset="0"/>
                        <a:ea typeface="나눔스퀘어" panose="020B0600000101010101" pitchFamily="50" charset="-127"/>
                        <a:cs typeface="Arial" panose="020B0604020202020204" pitchFamily="34" charset="0"/>
                      </a:endParaRPr>
                    </a:p>
                  </a:txBody>
                  <a:tcPr anchor="ctr">
                    <a:solidFill>
                      <a:schemeClr val="bg1">
                        <a:lumMod val="85000"/>
                      </a:schemeClr>
                    </a:solidFill>
                  </a:tcPr>
                </a:tc>
                <a:tc>
                  <a:txBody>
                    <a:bodyPr/>
                    <a:lstStyle/>
                    <a:p>
                      <a:pPr algn="ctr" latinLnBrk="1"/>
                      <a:r>
                        <a:rPr lang="en-US" altLang="ko-KR" sz="1100" b="1" kern="1200" dirty="0">
                          <a:solidFill>
                            <a:schemeClr val="tx1"/>
                          </a:solidFill>
                          <a:latin typeface="Arial" panose="020B0604020202020204" pitchFamily="34" charset="0"/>
                          <a:ea typeface="나눔스퀘어" panose="020B0600000101010101" pitchFamily="50" charset="-127"/>
                          <a:cs typeface="Arial" panose="020B0604020202020204" pitchFamily="34" charset="0"/>
                        </a:rPr>
                        <a:t>Offline store</a:t>
                      </a:r>
                      <a:endParaRPr lang="ko-KR" altLang="en-US" sz="1100" b="1" kern="1200" dirty="0">
                        <a:solidFill>
                          <a:schemeClr val="tx1"/>
                        </a:solidFill>
                        <a:latin typeface="Arial" panose="020B0604020202020204" pitchFamily="34" charset="0"/>
                        <a:ea typeface="나눔스퀘어" panose="020B0600000101010101" pitchFamily="50" charset="-127"/>
                        <a:cs typeface="Arial" panose="020B0604020202020204" pitchFamily="34" charset="0"/>
                      </a:endParaRPr>
                    </a:p>
                  </a:txBody>
                  <a:tcPr anchor="ctr">
                    <a:solidFill>
                      <a:schemeClr val="bg1">
                        <a:lumMod val="85000"/>
                      </a:schemeClr>
                    </a:solidFill>
                  </a:tcPr>
                </a:tc>
                <a:extLst>
                  <a:ext uri="{0D108BD9-81ED-4DB2-BD59-A6C34878D82A}">
                    <a16:rowId xmlns:a16="http://schemas.microsoft.com/office/drawing/2014/main" val="3057953399"/>
                  </a:ext>
                </a:extLst>
              </a:tr>
              <a:tr h="120821">
                <a:tc>
                  <a:txBody>
                    <a:bodyPr/>
                    <a:lstStyle/>
                    <a:p>
                      <a:pPr algn="ctr" latinLnBrk="1"/>
                      <a:r>
                        <a:rPr lang="en-US" altLang="ko-KR" sz="1100" kern="1200" dirty="0">
                          <a:solidFill>
                            <a:schemeClr val="tx1"/>
                          </a:solidFill>
                          <a:latin typeface="Arial" panose="020B0604020202020204" pitchFamily="34" charset="0"/>
                          <a:ea typeface="나눔스퀘어" panose="020B0600000101010101" pitchFamily="50" charset="-127"/>
                          <a:cs typeface="Arial" panose="020B0604020202020204" pitchFamily="34" charset="0"/>
                        </a:rPr>
                        <a:t>Entrance</a:t>
                      </a:r>
                      <a:endParaRPr lang="ko-KR" altLang="en-US" sz="1100" kern="1200" dirty="0">
                        <a:solidFill>
                          <a:schemeClr val="tx1"/>
                        </a:solidFill>
                        <a:latin typeface="Arial" panose="020B0604020202020204" pitchFamily="34" charset="0"/>
                        <a:ea typeface="나눔스퀘어" panose="020B0600000101010101" pitchFamily="50" charset="-127"/>
                        <a:cs typeface="Arial" panose="020B0604020202020204" pitchFamily="34" charset="0"/>
                      </a:endParaRPr>
                    </a:p>
                  </a:txBody>
                  <a:tcPr anchor="ctr"/>
                </a:tc>
                <a:tc>
                  <a:txBody>
                    <a:bodyPr/>
                    <a:lstStyle/>
                    <a:p>
                      <a:pPr algn="ctr" latinLnBrk="1"/>
                      <a:r>
                        <a:rPr lang="en-US" altLang="ko-KR" sz="1100" kern="1200" dirty="0">
                          <a:solidFill>
                            <a:schemeClr val="tx1"/>
                          </a:solidFill>
                          <a:latin typeface="Arial" panose="020B0604020202020204" pitchFamily="34" charset="0"/>
                          <a:ea typeface="나눔스퀘어" panose="020B0600000101010101" pitchFamily="50" charset="-127"/>
                          <a:cs typeface="Arial" panose="020B0604020202020204" pitchFamily="34" charset="0"/>
                        </a:rPr>
                        <a:t>Access Homepage/App</a:t>
                      </a:r>
                      <a:endParaRPr lang="ko-KR" altLang="en-US" sz="1100" kern="1200" dirty="0">
                        <a:solidFill>
                          <a:schemeClr val="tx1"/>
                        </a:solidFill>
                        <a:latin typeface="Arial" panose="020B0604020202020204" pitchFamily="34" charset="0"/>
                        <a:ea typeface="나눔스퀘어" panose="020B0600000101010101" pitchFamily="50" charset="-127"/>
                        <a:cs typeface="Arial" panose="020B0604020202020204" pitchFamily="34" charset="0"/>
                      </a:endParaRPr>
                    </a:p>
                  </a:txBody>
                  <a:tcPr anchor="ctr"/>
                </a:tc>
                <a:tc>
                  <a:txBody>
                    <a:bodyPr/>
                    <a:lstStyle/>
                    <a:p>
                      <a:pPr algn="ctr" latinLnBrk="1"/>
                      <a:r>
                        <a:rPr lang="en-US" altLang="ko-KR" sz="1100" kern="1200" dirty="0">
                          <a:solidFill>
                            <a:schemeClr val="tx1"/>
                          </a:solidFill>
                          <a:latin typeface="Arial" panose="020B0604020202020204" pitchFamily="34" charset="0"/>
                          <a:ea typeface="나눔스퀘어" panose="020B0600000101010101" pitchFamily="50" charset="-127"/>
                          <a:cs typeface="Arial" panose="020B0604020202020204" pitchFamily="34" charset="0"/>
                        </a:rPr>
                        <a:t>Visit a store</a:t>
                      </a:r>
                      <a:endParaRPr lang="ko-KR" altLang="en-US" sz="1100" kern="1200" dirty="0">
                        <a:solidFill>
                          <a:schemeClr val="tx1"/>
                        </a:solidFill>
                        <a:latin typeface="Arial" panose="020B0604020202020204" pitchFamily="34" charset="0"/>
                        <a:ea typeface="나눔스퀘어" panose="020B0600000101010101" pitchFamily="50" charset="-127"/>
                        <a:cs typeface="Arial" panose="020B0604020202020204" pitchFamily="34" charset="0"/>
                      </a:endParaRPr>
                    </a:p>
                  </a:txBody>
                  <a:tcPr anchor="ctr"/>
                </a:tc>
                <a:extLst>
                  <a:ext uri="{0D108BD9-81ED-4DB2-BD59-A6C34878D82A}">
                    <a16:rowId xmlns:a16="http://schemas.microsoft.com/office/drawing/2014/main" val="2508025859"/>
                  </a:ext>
                </a:extLst>
              </a:tr>
              <a:tr h="120821">
                <a:tc>
                  <a:txBody>
                    <a:bodyPr/>
                    <a:lstStyle/>
                    <a:p>
                      <a:pPr algn="ctr" latinLnBrk="1"/>
                      <a:r>
                        <a:rPr lang="en-US" altLang="ko-KR" sz="1100" kern="1200" dirty="0">
                          <a:solidFill>
                            <a:schemeClr val="tx1"/>
                          </a:solidFill>
                          <a:latin typeface="Arial" panose="020B0604020202020204" pitchFamily="34" charset="0"/>
                          <a:ea typeface="나눔스퀘어" panose="020B0600000101010101" pitchFamily="50" charset="-127"/>
                          <a:cs typeface="Arial" panose="020B0604020202020204" pitchFamily="34" charset="0"/>
                        </a:rPr>
                        <a:t>Search items</a:t>
                      </a:r>
                      <a:endParaRPr lang="ko-KR" altLang="en-US" sz="1100" kern="1200" dirty="0">
                        <a:solidFill>
                          <a:schemeClr val="tx1"/>
                        </a:solidFill>
                        <a:latin typeface="Arial" panose="020B0604020202020204" pitchFamily="34" charset="0"/>
                        <a:ea typeface="나눔스퀘어" panose="020B0600000101010101" pitchFamily="50" charset="-127"/>
                        <a:cs typeface="Arial" panose="020B0604020202020204" pitchFamily="34" charset="0"/>
                      </a:endParaRPr>
                    </a:p>
                  </a:txBody>
                  <a:tcPr anchor="ctr"/>
                </a:tc>
                <a:tc>
                  <a:txBody>
                    <a:bodyPr/>
                    <a:lstStyle/>
                    <a:p>
                      <a:pPr algn="ctr" latinLnBrk="1"/>
                      <a:r>
                        <a:rPr lang="en-US" altLang="ko-KR" sz="1100" kern="1200" dirty="0">
                          <a:solidFill>
                            <a:schemeClr val="tx1"/>
                          </a:solidFill>
                          <a:latin typeface="Arial" panose="020B0604020202020204" pitchFamily="34" charset="0"/>
                          <a:ea typeface="나눔스퀘어" panose="020B0600000101010101" pitchFamily="50" charset="-127"/>
                          <a:cs typeface="Arial" panose="020B0604020202020204" pitchFamily="34" charset="0"/>
                        </a:rPr>
                        <a:t>Use</a:t>
                      </a:r>
                      <a:r>
                        <a:rPr lang="ko-KR" altLang="en-US" sz="1100" kern="1200" dirty="0">
                          <a:solidFill>
                            <a:schemeClr val="tx1"/>
                          </a:solidFill>
                          <a:latin typeface="Arial" panose="020B0604020202020204" pitchFamily="34" charset="0"/>
                          <a:ea typeface="나눔스퀘어" panose="020B0600000101010101" pitchFamily="50" charset="-127"/>
                          <a:cs typeface="Arial" panose="020B0604020202020204" pitchFamily="34" charset="0"/>
                        </a:rPr>
                        <a:t> </a:t>
                      </a:r>
                      <a:r>
                        <a:rPr lang="en-US" altLang="ko-KR" sz="1100" kern="1200" dirty="0">
                          <a:solidFill>
                            <a:schemeClr val="tx1"/>
                          </a:solidFill>
                          <a:latin typeface="Arial" panose="020B0604020202020204" pitchFamily="34" charset="0"/>
                          <a:ea typeface="나눔스퀘어" panose="020B0600000101010101" pitchFamily="50" charset="-127"/>
                          <a:cs typeface="Arial" panose="020B0604020202020204" pitchFamily="34" charset="0"/>
                        </a:rPr>
                        <a:t>search engine</a:t>
                      </a:r>
                      <a:endParaRPr lang="ko-KR" altLang="en-US" sz="1100" kern="1200" dirty="0">
                        <a:solidFill>
                          <a:schemeClr val="tx1"/>
                        </a:solidFill>
                        <a:latin typeface="Arial" panose="020B0604020202020204" pitchFamily="34" charset="0"/>
                        <a:ea typeface="나눔스퀘어" panose="020B0600000101010101" pitchFamily="50" charset="-127"/>
                        <a:cs typeface="Arial" panose="020B0604020202020204" pitchFamily="34" charset="0"/>
                      </a:endParaRPr>
                    </a:p>
                  </a:txBody>
                  <a:tcPr anchor="ctr"/>
                </a:tc>
                <a:tc>
                  <a:txBody>
                    <a:bodyPr/>
                    <a:lstStyle/>
                    <a:p>
                      <a:pPr algn="ctr" latinLnBrk="1"/>
                      <a:r>
                        <a:rPr lang="en-US" altLang="ko-KR" sz="1100" kern="1200" dirty="0">
                          <a:solidFill>
                            <a:srgbClr val="FF0000"/>
                          </a:solidFill>
                          <a:latin typeface="Arial" panose="020B0604020202020204" pitchFamily="34" charset="0"/>
                          <a:ea typeface="나눔스퀘어" panose="020B0600000101010101" pitchFamily="50" charset="-127"/>
                          <a:cs typeface="Arial" panose="020B0604020202020204" pitchFamily="34" charset="0"/>
                        </a:rPr>
                        <a:t>Walk around the store</a:t>
                      </a:r>
                      <a:endParaRPr lang="ko-KR" altLang="en-US" sz="1100" kern="1200" dirty="0">
                        <a:solidFill>
                          <a:srgbClr val="FF0000"/>
                        </a:solidFill>
                        <a:latin typeface="Arial" panose="020B0604020202020204" pitchFamily="34" charset="0"/>
                        <a:ea typeface="나눔스퀘어" panose="020B0600000101010101" pitchFamily="50" charset="-127"/>
                        <a:cs typeface="Arial" panose="020B0604020202020204" pitchFamily="34" charset="0"/>
                      </a:endParaRPr>
                    </a:p>
                  </a:txBody>
                  <a:tcPr anchor="ctr"/>
                </a:tc>
                <a:extLst>
                  <a:ext uri="{0D108BD9-81ED-4DB2-BD59-A6C34878D82A}">
                    <a16:rowId xmlns:a16="http://schemas.microsoft.com/office/drawing/2014/main" val="305200069"/>
                  </a:ext>
                </a:extLst>
              </a:tr>
              <a:tr h="120821">
                <a:tc>
                  <a:txBody>
                    <a:bodyPr/>
                    <a:lstStyle/>
                    <a:p>
                      <a:pPr algn="ctr" latinLnBrk="1"/>
                      <a:r>
                        <a:rPr lang="en-US" altLang="ko-KR" sz="1100" kern="1200" dirty="0">
                          <a:solidFill>
                            <a:schemeClr val="tx1"/>
                          </a:solidFill>
                          <a:latin typeface="Arial" panose="020B0604020202020204" pitchFamily="34" charset="0"/>
                          <a:ea typeface="나눔스퀘어" panose="020B0600000101010101" pitchFamily="50" charset="-127"/>
                          <a:cs typeface="Arial" panose="020B0604020202020204" pitchFamily="34" charset="0"/>
                        </a:rPr>
                        <a:t>Confirm recommended items</a:t>
                      </a:r>
                      <a:endParaRPr lang="ko-KR" altLang="en-US" sz="1100" kern="1200" dirty="0">
                        <a:solidFill>
                          <a:schemeClr val="tx1"/>
                        </a:solidFill>
                        <a:latin typeface="Arial" panose="020B0604020202020204" pitchFamily="34" charset="0"/>
                        <a:ea typeface="나눔스퀘어" panose="020B0600000101010101" pitchFamily="50" charset="-127"/>
                        <a:cs typeface="Arial" panose="020B0604020202020204" pitchFamily="34" charset="0"/>
                      </a:endParaRPr>
                    </a:p>
                  </a:txBody>
                  <a:tcPr anchor="ctr"/>
                </a:tc>
                <a:tc>
                  <a:txBody>
                    <a:bodyPr/>
                    <a:lstStyle/>
                    <a:p>
                      <a:pPr algn="ctr" latinLnBrk="1"/>
                      <a:r>
                        <a:rPr lang="en-US" altLang="ko-KR" sz="1100" kern="1200" dirty="0">
                          <a:solidFill>
                            <a:schemeClr val="tx1"/>
                          </a:solidFill>
                          <a:latin typeface="Arial" panose="020B0604020202020204" pitchFamily="34" charset="0"/>
                          <a:ea typeface="나눔스퀘어" panose="020B0600000101010101" pitchFamily="50" charset="-127"/>
                          <a:cs typeface="Arial" panose="020B0604020202020204" pitchFamily="34" charset="0"/>
                        </a:rPr>
                        <a:t>Watch through the device’s screen</a:t>
                      </a:r>
                      <a:endParaRPr lang="ko-KR" altLang="en-US" sz="1100" kern="1200" dirty="0">
                        <a:solidFill>
                          <a:schemeClr val="tx1"/>
                        </a:solidFill>
                        <a:latin typeface="Arial" panose="020B0604020202020204" pitchFamily="34" charset="0"/>
                        <a:ea typeface="나눔스퀘어" panose="020B0600000101010101" pitchFamily="50" charset="-127"/>
                        <a:cs typeface="Arial" panose="020B0604020202020204" pitchFamily="34" charset="0"/>
                      </a:endParaRPr>
                    </a:p>
                  </a:txBody>
                  <a:tcPr anchor="ctr"/>
                </a:tc>
                <a:tc>
                  <a:txBody>
                    <a:bodyPr/>
                    <a:lstStyle/>
                    <a:p>
                      <a:pPr algn="ctr" latinLnBrk="1"/>
                      <a:r>
                        <a:rPr lang="en-US" altLang="ko-KR" sz="1100" kern="1200" dirty="0">
                          <a:solidFill>
                            <a:schemeClr val="tx1"/>
                          </a:solidFill>
                          <a:latin typeface="Arial" panose="020B0604020202020204" pitchFamily="34" charset="0"/>
                          <a:ea typeface="나눔스퀘어" panose="020B0600000101010101" pitchFamily="50" charset="-127"/>
                          <a:cs typeface="Arial" panose="020B0604020202020204" pitchFamily="34" charset="0"/>
                        </a:rPr>
                        <a:t>(Watch through the device’s screen)</a:t>
                      </a:r>
                      <a:endParaRPr lang="ko-KR" altLang="en-US" sz="1100" kern="1200" dirty="0">
                        <a:solidFill>
                          <a:schemeClr val="tx1"/>
                        </a:solidFill>
                        <a:latin typeface="Arial" panose="020B0604020202020204" pitchFamily="34" charset="0"/>
                        <a:ea typeface="나눔스퀘어" panose="020B0600000101010101" pitchFamily="50" charset="-127"/>
                        <a:cs typeface="Arial" panose="020B0604020202020204" pitchFamily="34" charset="0"/>
                      </a:endParaRPr>
                    </a:p>
                  </a:txBody>
                  <a:tcPr anchor="ctr"/>
                </a:tc>
                <a:extLst>
                  <a:ext uri="{0D108BD9-81ED-4DB2-BD59-A6C34878D82A}">
                    <a16:rowId xmlns:a16="http://schemas.microsoft.com/office/drawing/2014/main" val="1299360054"/>
                  </a:ext>
                </a:extLst>
              </a:tr>
              <a:tr h="120821">
                <a:tc>
                  <a:txBody>
                    <a:bodyPr/>
                    <a:lstStyle/>
                    <a:p>
                      <a:pPr algn="ctr" latinLnBrk="1"/>
                      <a:r>
                        <a:rPr lang="en-US" altLang="ko-KR" sz="1100" dirty="0">
                          <a:latin typeface="Arial" panose="020B0604020202020204" pitchFamily="34" charset="0"/>
                          <a:cs typeface="Arial" panose="020B0604020202020204" pitchFamily="34" charset="0"/>
                        </a:rPr>
                        <a:t>Adopt </a:t>
                      </a:r>
                      <a:r>
                        <a:rPr lang="en-US" altLang="ko-KR" sz="1100" kern="1200" dirty="0">
                          <a:solidFill>
                            <a:schemeClr val="tx1"/>
                          </a:solidFill>
                          <a:latin typeface="Arial" panose="020B0604020202020204" pitchFamily="34" charset="0"/>
                          <a:ea typeface="나눔스퀘어" panose="020B0600000101010101" pitchFamily="50" charset="-127"/>
                          <a:cs typeface="Arial" panose="020B0604020202020204" pitchFamily="34" charset="0"/>
                        </a:rPr>
                        <a:t>recommended items</a:t>
                      </a:r>
                      <a:endParaRPr lang="ko-KR" altLang="en-US" sz="1100" kern="1200" dirty="0">
                        <a:solidFill>
                          <a:schemeClr val="tx1"/>
                        </a:solidFill>
                        <a:latin typeface="Arial" panose="020B0604020202020204" pitchFamily="34" charset="0"/>
                        <a:ea typeface="나눔스퀘어" panose="020B0600000101010101" pitchFamily="50" charset="-127"/>
                        <a:cs typeface="Arial" panose="020B0604020202020204" pitchFamily="34" charset="0"/>
                      </a:endParaRPr>
                    </a:p>
                  </a:txBody>
                  <a:tcPr anchor="ctr"/>
                </a:tc>
                <a:tc>
                  <a:txBody>
                    <a:bodyPr/>
                    <a:lstStyle/>
                    <a:p>
                      <a:pPr algn="ctr" latinLnBrk="1"/>
                      <a:r>
                        <a:rPr lang="en-US" altLang="ko-KR" sz="1100" kern="1200" dirty="0">
                          <a:solidFill>
                            <a:schemeClr val="tx1"/>
                          </a:solidFill>
                          <a:latin typeface="Arial" panose="020B0604020202020204" pitchFamily="34" charset="0"/>
                          <a:ea typeface="나눔스퀘어" panose="020B0600000101010101" pitchFamily="50" charset="-127"/>
                          <a:cs typeface="Arial" panose="020B0604020202020204" pitchFamily="34" charset="0"/>
                        </a:rPr>
                        <a:t>Click the ‘add on basket’ button</a:t>
                      </a:r>
                      <a:endParaRPr lang="ko-KR" altLang="en-US" sz="1100" kern="1200" dirty="0">
                        <a:solidFill>
                          <a:schemeClr val="tx1"/>
                        </a:solidFill>
                        <a:latin typeface="Arial" panose="020B0604020202020204" pitchFamily="34" charset="0"/>
                        <a:ea typeface="나눔스퀘어" panose="020B0600000101010101" pitchFamily="50" charset="-127"/>
                        <a:cs typeface="Arial" panose="020B0604020202020204" pitchFamily="34" charset="0"/>
                      </a:endParaRPr>
                    </a:p>
                  </a:txBody>
                  <a:tcPr anchor="ctr"/>
                </a:tc>
                <a:tc>
                  <a:txBody>
                    <a:bodyPr/>
                    <a:lstStyle/>
                    <a:p>
                      <a:pPr algn="ctr" latinLnBrk="1"/>
                      <a:r>
                        <a:rPr lang="en-US" altLang="ko-KR" sz="1100" kern="1200" dirty="0">
                          <a:solidFill>
                            <a:srgbClr val="FF0000"/>
                          </a:solidFill>
                          <a:latin typeface="Arial" panose="020B0604020202020204" pitchFamily="34" charset="0"/>
                          <a:ea typeface="나눔스퀘어" panose="020B0600000101010101" pitchFamily="50" charset="-127"/>
                          <a:cs typeface="Arial" panose="020B0604020202020204" pitchFamily="34" charset="0"/>
                        </a:rPr>
                        <a:t>Move toward item </a:t>
                      </a:r>
                      <a:r>
                        <a:rPr lang="en-US" altLang="ko-KR" sz="1100" kern="1200" dirty="0">
                          <a:solidFill>
                            <a:schemeClr val="tx1"/>
                          </a:solidFill>
                          <a:latin typeface="Arial" panose="020B0604020202020204" pitchFamily="34" charset="0"/>
                          <a:ea typeface="나눔스퀘어" panose="020B0600000101010101" pitchFamily="50" charset="-127"/>
                          <a:cs typeface="Arial" panose="020B0604020202020204" pitchFamily="34" charset="0"/>
                        </a:rPr>
                        <a:t>and load it</a:t>
                      </a:r>
                      <a:endParaRPr lang="ko-KR" altLang="en-US" sz="1100" kern="1200" dirty="0">
                        <a:solidFill>
                          <a:schemeClr val="tx1"/>
                        </a:solidFill>
                        <a:latin typeface="Arial" panose="020B0604020202020204" pitchFamily="34" charset="0"/>
                        <a:ea typeface="나눔스퀘어" panose="020B0600000101010101" pitchFamily="50" charset="-127"/>
                        <a:cs typeface="Arial" panose="020B0604020202020204" pitchFamily="34" charset="0"/>
                      </a:endParaRPr>
                    </a:p>
                  </a:txBody>
                  <a:tcPr anchor="ctr"/>
                </a:tc>
                <a:extLst>
                  <a:ext uri="{0D108BD9-81ED-4DB2-BD59-A6C34878D82A}">
                    <a16:rowId xmlns:a16="http://schemas.microsoft.com/office/drawing/2014/main" val="1383242630"/>
                  </a:ext>
                </a:extLst>
              </a:tr>
              <a:tr h="120821">
                <a:tc>
                  <a:txBody>
                    <a:bodyPr/>
                    <a:lstStyle/>
                    <a:p>
                      <a:pPr algn="ctr" latinLnBrk="1"/>
                      <a:r>
                        <a:rPr lang="en-US" altLang="ko-KR" sz="1100" kern="1200" dirty="0">
                          <a:solidFill>
                            <a:schemeClr val="tx1"/>
                          </a:solidFill>
                          <a:latin typeface="Arial" panose="020B0604020202020204" pitchFamily="34" charset="0"/>
                          <a:ea typeface="나눔스퀘어" panose="020B0600000101010101" pitchFamily="50" charset="-127"/>
                          <a:cs typeface="Arial" panose="020B0604020202020204" pitchFamily="34" charset="0"/>
                        </a:rPr>
                        <a:t>Purchase and pay</a:t>
                      </a:r>
                      <a:endParaRPr lang="ko-KR" altLang="en-US" sz="1100" kern="1200" dirty="0">
                        <a:solidFill>
                          <a:schemeClr val="tx1"/>
                        </a:solidFill>
                        <a:latin typeface="Arial" panose="020B0604020202020204" pitchFamily="34" charset="0"/>
                        <a:ea typeface="나눔스퀘어" panose="020B0600000101010101" pitchFamily="50" charset="-127"/>
                        <a:cs typeface="Arial" panose="020B0604020202020204" pitchFamily="34" charset="0"/>
                      </a:endParaRPr>
                    </a:p>
                  </a:txBody>
                  <a:tcPr anchor="ctr"/>
                </a:tc>
                <a:tc>
                  <a:txBody>
                    <a:bodyPr/>
                    <a:lstStyle/>
                    <a:p>
                      <a:pPr algn="ctr" latinLnBrk="1"/>
                      <a:r>
                        <a:rPr lang="en-US" altLang="ko-KR" sz="1100" kern="1200" dirty="0">
                          <a:solidFill>
                            <a:schemeClr val="tx1"/>
                          </a:solidFill>
                          <a:latin typeface="Arial" panose="020B0604020202020204" pitchFamily="34" charset="0"/>
                          <a:ea typeface="나눔스퀘어" panose="020B0600000101010101" pitchFamily="50" charset="-127"/>
                          <a:cs typeface="Arial" panose="020B0604020202020204" pitchFamily="34" charset="0"/>
                        </a:rPr>
                        <a:t>Click the ‘payment’ button</a:t>
                      </a:r>
                      <a:endParaRPr lang="ko-KR" altLang="en-US" sz="1100" kern="1200" dirty="0">
                        <a:solidFill>
                          <a:schemeClr val="tx1"/>
                        </a:solidFill>
                        <a:latin typeface="Arial" panose="020B0604020202020204" pitchFamily="34" charset="0"/>
                        <a:ea typeface="나눔스퀘어" panose="020B0600000101010101" pitchFamily="50" charset="-127"/>
                        <a:cs typeface="Arial" panose="020B0604020202020204" pitchFamily="34" charset="0"/>
                      </a:endParaRPr>
                    </a:p>
                  </a:txBody>
                  <a:tcPr anchor="ctr"/>
                </a:tc>
                <a:tc>
                  <a:txBody>
                    <a:bodyPr/>
                    <a:lstStyle/>
                    <a:p>
                      <a:pPr algn="ctr" latinLnBrk="1"/>
                      <a:r>
                        <a:rPr lang="en-US" altLang="ko-KR" sz="1100" kern="1200" dirty="0">
                          <a:solidFill>
                            <a:srgbClr val="FF0000"/>
                          </a:solidFill>
                          <a:latin typeface="Arial" panose="020B0604020202020204" pitchFamily="34" charset="0"/>
                          <a:ea typeface="나눔스퀘어" panose="020B0600000101010101" pitchFamily="50" charset="-127"/>
                          <a:cs typeface="Arial" panose="020B0604020202020204" pitchFamily="34" charset="0"/>
                        </a:rPr>
                        <a:t>Move to counter </a:t>
                      </a:r>
                      <a:r>
                        <a:rPr lang="en-US" altLang="ko-KR" sz="1100" kern="1200" dirty="0">
                          <a:solidFill>
                            <a:schemeClr val="tx1"/>
                          </a:solidFill>
                          <a:latin typeface="Arial" panose="020B0604020202020204" pitchFamily="34" charset="0"/>
                          <a:ea typeface="나눔스퀘어" panose="020B0600000101010101" pitchFamily="50" charset="-127"/>
                          <a:cs typeface="Arial" panose="020B0604020202020204" pitchFamily="34" charset="0"/>
                        </a:rPr>
                        <a:t>and payment</a:t>
                      </a:r>
                      <a:endParaRPr lang="ko-KR" altLang="en-US" sz="1100" kern="1200" dirty="0">
                        <a:solidFill>
                          <a:schemeClr val="tx1"/>
                        </a:solidFill>
                        <a:latin typeface="Arial" panose="020B0604020202020204" pitchFamily="34" charset="0"/>
                        <a:ea typeface="나눔스퀘어" panose="020B0600000101010101" pitchFamily="50" charset="-127"/>
                        <a:cs typeface="Arial" panose="020B0604020202020204" pitchFamily="34" charset="0"/>
                      </a:endParaRPr>
                    </a:p>
                  </a:txBody>
                  <a:tcPr anchor="ctr"/>
                </a:tc>
                <a:extLst>
                  <a:ext uri="{0D108BD9-81ED-4DB2-BD59-A6C34878D82A}">
                    <a16:rowId xmlns:a16="http://schemas.microsoft.com/office/drawing/2014/main" val="340028930"/>
                  </a:ext>
                </a:extLst>
              </a:tr>
            </a:tbl>
          </a:graphicData>
        </a:graphic>
      </p:graphicFrame>
      <p:sp>
        <p:nvSpPr>
          <p:cNvPr id="11" name="TextBox 10">
            <a:extLst>
              <a:ext uri="{FF2B5EF4-FFF2-40B4-BE49-F238E27FC236}">
                <a16:creationId xmlns:a16="http://schemas.microsoft.com/office/drawing/2014/main" id="{C99CBF5F-E83A-4306-9B7F-2251EEB87EBD}"/>
              </a:ext>
            </a:extLst>
          </p:cNvPr>
          <p:cNvSpPr txBox="1"/>
          <p:nvPr/>
        </p:nvSpPr>
        <p:spPr>
          <a:xfrm>
            <a:off x="4988690" y="1843597"/>
            <a:ext cx="6391456" cy="307777"/>
          </a:xfrm>
          <a:prstGeom prst="rect">
            <a:avLst/>
          </a:prstGeom>
          <a:noFill/>
        </p:spPr>
        <p:txBody>
          <a:bodyPr wrap="square" rtlCol="0">
            <a:spAutoFit/>
          </a:bodyPr>
          <a:lstStyle/>
          <a:p>
            <a:pPr algn="ctr"/>
            <a:r>
              <a:rPr lang="en-US" altLang="ko-KR" sz="1400" dirty="0">
                <a:latin typeface="Arial" panose="020B0604020202020204" pitchFamily="34" charset="0"/>
                <a:ea typeface="나눔스퀘어 Bold" panose="020B0600000101010101" pitchFamily="50" charset="-127"/>
                <a:cs typeface="Arial" panose="020B0604020202020204" pitchFamily="34" charset="0"/>
              </a:rPr>
              <a:t>&lt;Comparison of customer behavior in the offline and online store&gt;</a:t>
            </a:r>
          </a:p>
        </p:txBody>
      </p:sp>
      <p:sp>
        <p:nvSpPr>
          <p:cNvPr id="12" name="화살표: 오른쪽 11">
            <a:extLst>
              <a:ext uri="{FF2B5EF4-FFF2-40B4-BE49-F238E27FC236}">
                <a16:creationId xmlns:a16="http://schemas.microsoft.com/office/drawing/2014/main" id="{0E1F8599-4C9D-4229-876E-77857161872A}"/>
              </a:ext>
            </a:extLst>
          </p:cNvPr>
          <p:cNvSpPr/>
          <p:nvPr/>
        </p:nvSpPr>
        <p:spPr>
          <a:xfrm>
            <a:off x="5898426" y="4958656"/>
            <a:ext cx="561975" cy="338554"/>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167B5AF2-7353-49DD-8F36-902BCFBABBD2}"/>
              </a:ext>
            </a:extLst>
          </p:cNvPr>
          <p:cNvSpPr txBox="1"/>
          <p:nvPr/>
        </p:nvSpPr>
        <p:spPr>
          <a:xfrm>
            <a:off x="6636000" y="4958656"/>
            <a:ext cx="5084431" cy="323165"/>
          </a:xfrm>
          <a:prstGeom prst="rect">
            <a:avLst/>
          </a:prstGeom>
          <a:noFill/>
        </p:spPr>
        <p:txBody>
          <a:bodyPr wrap="square" rtlCol="0">
            <a:spAutoFit/>
          </a:bodyPr>
          <a:lstStyle/>
          <a:p>
            <a:r>
              <a:rPr lang="en-US" altLang="ko-KR" sz="1500" dirty="0">
                <a:latin typeface="Arial" panose="020B0604020202020204" pitchFamily="34" charset="0"/>
                <a:cs typeface="Arial" panose="020B0604020202020204" pitchFamily="34" charset="0"/>
              </a:rPr>
              <a:t>Customer's spatial condition changes shopping behavior</a:t>
            </a:r>
            <a:endParaRPr lang="ko-KR" altLang="en-US" sz="1500" dirty="0">
              <a:latin typeface="Arial" panose="020B0604020202020204" pitchFamily="34" charset="0"/>
              <a:cs typeface="Arial" panose="020B0604020202020204" pitchFamily="34" charset="0"/>
            </a:endParaRPr>
          </a:p>
        </p:txBody>
      </p:sp>
      <p:pic>
        <p:nvPicPr>
          <p:cNvPr id="23" name="그림 22">
            <a:extLst>
              <a:ext uri="{FF2B5EF4-FFF2-40B4-BE49-F238E27FC236}">
                <a16:creationId xmlns:a16="http://schemas.microsoft.com/office/drawing/2014/main" id="{70AAEAFE-447E-45B0-9E6D-F94A0AF58696}"/>
              </a:ext>
            </a:extLst>
          </p:cNvPr>
          <p:cNvPicPr>
            <a:picLocks noChangeAspect="1"/>
          </p:cNvPicPr>
          <p:nvPr/>
        </p:nvPicPr>
        <p:blipFill>
          <a:blip r:embed="rId3"/>
          <a:stretch>
            <a:fillRect/>
          </a:stretch>
        </p:blipFill>
        <p:spPr>
          <a:xfrm>
            <a:off x="830464" y="1928227"/>
            <a:ext cx="2260386" cy="2067064"/>
          </a:xfrm>
          <a:prstGeom prst="rect">
            <a:avLst/>
          </a:prstGeom>
        </p:spPr>
      </p:pic>
      <p:sp>
        <p:nvSpPr>
          <p:cNvPr id="15" name="TextBox 14">
            <a:extLst>
              <a:ext uri="{FF2B5EF4-FFF2-40B4-BE49-F238E27FC236}">
                <a16:creationId xmlns:a16="http://schemas.microsoft.com/office/drawing/2014/main" id="{9FD67665-6D1D-48EA-8700-55C55D5ECC7B}"/>
              </a:ext>
            </a:extLst>
          </p:cNvPr>
          <p:cNvSpPr txBox="1"/>
          <p:nvPr/>
        </p:nvSpPr>
        <p:spPr>
          <a:xfrm>
            <a:off x="382895" y="4738965"/>
            <a:ext cx="5326982" cy="742063"/>
          </a:xfrm>
          <a:prstGeom prst="rect">
            <a:avLst/>
          </a:prstGeom>
          <a:noFill/>
        </p:spPr>
        <p:txBody>
          <a:bodyPr wrap="square">
            <a:spAutoFit/>
          </a:bodyPr>
          <a:lstStyle/>
          <a:p>
            <a:pPr marL="342900" lvl="1" indent="0">
              <a:lnSpc>
                <a:spcPct val="150000"/>
              </a:lnSpc>
              <a:buNone/>
            </a:pPr>
            <a:r>
              <a:rPr lang="en-US" altLang="ko-KR" sz="1500" dirty="0">
                <a:latin typeface="Arial" panose="020B0604020202020204" pitchFamily="34" charset="0"/>
                <a:cs typeface="Arial" panose="020B0604020202020204" pitchFamily="34" charset="0"/>
              </a:rPr>
              <a:t>(1) Current location determines where customers can go</a:t>
            </a:r>
          </a:p>
          <a:p>
            <a:pPr marL="342900" lvl="1" indent="0">
              <a:lnSpc>
                <a:spcPct val="150000"/>
              </a:lnSpc>
              <a:buNone/>
            </a:pPr>
            <a:r>
              <a:rPr lang="en-US" altLang="ko-KR" sz="1500" dirty="0">
                <a:latin typeface="Arial" panose="020B0604020202020204" pitchFamily="34" charset="0"/>
                <a:cs typeface="Arial" panose="020B0604020202020204" pitchFamily="34" charset="0"/>
              </a:rPr>
              <a:t>(2) Current location determines what customers can see</a:t>
            </a:r>
          </a:p>
        </p:txBody>
      </p:sp>
      <p:sp>
        <p:nvSpPr>
          <p:cNvPr id="17" name="TextBox 16">
            <a:extLst>
              <a:ext uri="{FF2B5EF4-FFF2-40B4-BE49-F238E27FC236}">
                <a16:creationId xmlns:a16="http://schemas.microsoft.com/office/drawing/2014/main" id="{E4767A54-F840-48C3-B230-12F092684ADF}"/>
              </a:ext>
            </a:extLst>
          </p:cNvPr>
          <p:cNvSpPr txBox="1"/>
          <p:nvPr/>
        </p:nvSpPr>
        <p:spPr>
          <a:xfrm>
            <a:off x="623849" y="5768921"/>
            <a:ext cx="10935018" cy="414024"/>
          </a:xfrm>
          <a:prstGeom prst="rect">
            <a:avLst/>
          </a:prstGeom>
          <a:noFill/>
        </p:spPr>
        <p:txBody>
          <a:bodyPr wrap="square">
            <a:spAutoFit/>
          </a:bodyPr>
          <a:lstStyle/>
          <a:p>
            <a:pPr marL="0" indent="0" algn="ctr">
              <a:lnSpc>
                <a:spcPct val="150000"/>
              </a:lnSpc>
              <a:buNone/>
            </a:pPr>
            <a:r>
              <a:rPr lang="en-US" altLang="ko-KR" sz="1600" b="1" u="sng" dirty="0">
                <a:latin typeface="Arial" panose="020B0604020202020204" pitchFamily="34" charset="0"/>
                <a:cs typeface="Arial" panose="020B0604020202020204" pitchFamily="34" charset="0"/>
              </a:rPr>
              <a:t>Context of customers can be continually changed</a:t>
            </a:r>
            <a:r>
              <a:rPr lang="en-US" altLang="ko-KR" sz="1600" b="1" dirty="0">
                <a:latin typeface="Arial" panose="020B0604020202020204" pitchFamily="34" charset="0"/>
                <a:cs typeface="Arial" panose="020B0604020202020204" pitchFamily="34" charset="0"/>
              </a:rPr>
              <a:t> by their location and structure of offline store</a:t>
            </a:r>
          </a:p>
        </p:txBody>
      </p:sp>
    </p:spTree>
    <p:extLst>
      <p:ext uri="{BB962C8B-B14F-4D97-AF65-F5344CB8AC3E}">
        <p14:creationId xmlns:p14="http://schemas.microsoft.com/office/powerpoint/2010/main" val="1011347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C84DB400-D155-4A5E-8EED-B45D64A57089}"/>
              </a:ext>
            </a:extLst>
          </p:cNvPr>
          <p:cNvSpPr/>
          <p:nvPr/>
        </p:nvSpPr>
        <p:spPr>
          <a:xfrm>
            <a:off x="4335290" y="5939287"/>
            <a:ext cx="7920000" cy="492443"/>
          </a:xfrm>
          <a:prstGeom prst="rect">
            <a:avLst/>
          </a:prstGeom>
        </p:spPr>
        <p:txBody>
          <a:bodyPr wrap="square">
            <a:spAutoFit/>
          </a:bodyPr>
          <a:lstStyle/>
          <a:p>
            <a:r>
              <a:rPr lang="en-US" altLang="ko-KR" sz="1300" dirty="0">
                <a:latin typeface="Arial" panose="020B0604020202020204" pitchFamily="34" charset="0"/>
                <a:ea typeface="나눔스퀘어" panose="020B0600000101010101" pitchFamily="50" charset="-127"/>
                <a:cs typeface="Arial" panose="020B0604020202020204" pitchFamily="34" charset="0"/>
              </a:rPr>
              <a:t>[4] Yue Pan and Jennifer Christie Siemens. 2011. The differential effects of retail density:</a:t>
            </a:r>
            <a:br>
              <a:rPr lang="en-US" altLang="ko-KR" sz="1300" dirty="0">
                <a:latin typeface="Arial" panose="020B0604020202020204" pitchFamily="34" charset="0"/>
                <a:ea typeface="나눔스퀘어" panose="020B0600000101010101" pitchFamily="50" charset="-127"/>
                <a:cs typeface="Arial" panose="020B0604020202020204" pitchFamily="34" charset="0"/>
              </a:rPr>
            </a:br>
            <a:r>
              <a:rPr lang="en-US" altLang="ko-KR" sz="1300" dirty="0">
                <a:latin typeface="Arial" panose="020B0604020202020204" pitchFamily="34" charset="0"/>
                <a:ea typeface="나눔스퀘어" panose="020B0600000101010101" pitchFamily="50" charset="-127"/>
                <a:cs typeface="Arial" panose="020B0604020202020204" pitchFamily="34" charset="0"/>
              </a:rPr>
              <a:t> An investigation of goods versus service settings. Journal of Business Research 64, 2 (2011), 105–112</a:t>
            </a:r>
          </a:p>
        </p:txBody>
      </p:sp>
      <p:sp>
        <p:nvSpPr>
          <p:cNvPr id="5" name="제목 1">
            <a:extLst>
              <a:ext uri="{FF2B5EF4-FFF2-40B4-BE49-F238E27FC236}">
                <a16:creationId xmlns:a16="http://schemas.microsoft.com/office/drawing/2014/main" id="{2067311A-7297-43A1-B3A4-723BF5402271}"/>
              </a:ext>
            </a:extLst>
          </p:cNvPr>
          <p:cNvSpPr>
            <a:spLocks noGrp="1"/>
          </p:cNvSpPr>
          <p:nvPr>
            <p:ph type="title"/>
          </p:nvPr>
        </p:nvSpPr>
        <p:spPr>
          <a:xfrm>
            <a:off x="1146000" y="177617"/>
            <a:ext cx="10565148" cy="633600"/>
          </a:xfrm>
        </p:spPr>
        <p:txBody>
          <a:bodyPr/>
          <a:lstStyle/>
          <a:p>
            <a:r>
              <a:rPr lang="en-US" altLang="ko-KR" dirty="0"/>
              <a:t>Unique Features of Offline Retail Stores</a:t>
            </a:r>
            <a:endParaRPr lang="ko-KR" altLang="en-US" dirty="0"/>
          </a:p>
        </p:txBody>
      </p:sp>
      <p:grpSp>
        <p:nvGrpSpPr>
          <p:cNvPr id="6" name="그룹 5">
            <a:extLst>
              <a:ext uri="{FF2B5EF4-FFF2-40B4-BE49-F238E27FC236}">
                <a16:creationId xmlns:a16="http://schemas.microsoft.com/office/drawing/2014/main" id="{CE7EC91D-F97F-49B2-9943-A3215402A667}"/>
              </a:ext>
            </a:extLst>
          </p:cNvPr>
          <p:cNvGrpSpPr/>
          <p:nvPr/>
        </p:nvGrpSpPr>
        <p:grpSpPr>
          <a:xfrm>
            <a:off x="480852" y="272881"/>
            <a:ext cx="1963544" cy="443071"/>
            <a:chOff x="460048" y="267370"/>
            <a:chExt cx="1963544" cy="443071"/>
          </a:xfrm>
        </p:grpSpPr>
        <p:sp>
          <p:nvSpPr>
            <p:cNvPr id="7" name="사각형: 둥근 모서리 6">
              <a:extLst>
                <a:ext uri="{FF2B5EF4-FFF2-40B4-BE49-F238E27FC236}">
                  <a16:creationId xmlns:a16="http://schemas.microsoft.com/office/drawing/2014/main" id="{A7C6355A-0801-41FA-AD52-3BA7DBEAFF90}"/>
                </a:ext>
              </a:extLst>
            </p:cNvPr>
            <p:cNvSpPr/>
            <p:nvPr/>
          </p:nvSpPr>
          <p:spPr>
            <a:xfrm>
              <a:off x="460048" y="267370"/>
              <a:ext cx="1963544" cy="443071"/>
            </a:xfrm>
            <a:prstGeom prst="roundRect">
              <a:avLst>
                <a:gd name="adj" fmla="val 32979"/>
              </a:avLst>
            </a:prstGeom>
            <a:solidFill>
              <a:srgbClr val="0315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latin typeface="Arial" panose="020B0604020202020204" pitchFamily="34" charset="0"/>
                  <a:cs typeface="Arial" panose="020B0604020202020204" pitchFamily="34" charset="0"/>
                </a:rPr>
                <a:t>   Introduction</a:t>
              </a:r>
              <a:endParaRPr lang="ko-KR" altLang="en-US" sz="1600" b="1" dirty="0">
                <a:latin typeface="Arial" panose="020B0604020202020204" pitchFamily="34" charset="0"/>
                <a:cs typeface="Arial" panose="020B0604020202020204" pitchFamily="34" charset="0"/>
              </a:endParaRPr>
            </a:p>
          </p:txBody>
        </p:sp>
        <p:sp>
          <p:nvSpPr>
            <p:cNvPr id="8" name="타원 7">
              <a:extLst>
                <a:ext uri="{FF2B5EF4-FFF2-40B4-BE49-F238E27FC236}">
                  <a16:creationId xmlns:a16="http://schemas.microsoft.com/office/drawing/2014/main" id="{97084BFC-9332-47B5-A077-4C1CD9DB6E5D}"/>
                </a:ext>
              </a:extLst>
            </p:cNvPr>
            <p:cNvSpPr/>
            <p:nvPr/>
          </p:nvSpPr>
          <p:spPr>
            <a:xfrm>
              <a:off x="551384" y="344905"/>
              <a:ext cx="288000" cy="28800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rgbClr val="002060"/>
                  </a:solidFill>
                  <a:latin typeface="Arial" panose="020B0604020202020204" pitchFamily="34" charset="0"/>
                  <a:cs typeface="Arial" panose="020B0604020202020204" pitchFamily="34" charset="0"/>
                </a:rPr>
                <a:t>1</a:t>
              </a:r>
              <a:endParaRPr lang="ko-KR" altLang="en-US" sz="1600" b="1" dirty="0">
                <a:solidFill>
                  <a:srgbClr val="002060"/>
                </a:solidFill>
                <a:latin typeface="Arial" panose="020B0604020202020204" pitchFamily="34" charset="0"/>
                <a:cs typeface="Arial" panose="020B0604020202020204" pitchFamily="34" charset="0"/>
              </a:endParaRPr>
            </a:p>
          </p:txBody>
        </p:sp>
      </p:grpSp>
      <p:sp>
        <p:nvSpPr>
          <p:cNvPr id="11" name="직사각형 10">
            <a:extLst>
              <a:ext uri="{FF2B5EF4-FFF2-40B4-BE49-F238E27FC236}">
                <a16:creationId xmlns:a16="http://schemas.microsoft.com/office/drawing/2014/main" id="{8144772F-4C51-4D41-9489-D0C4B051BD65}"/>
              </a:ext>
            </a:extLst>
          </p:cNvPr>
          <p:cNvSpPr/>
          <p:nvPr/>
        </p:nvSpPr>
        <p:spPr>
          <a:xfrm>
            <a:off x="4568892" y="3162480"/>
            <a:ext cx="6702108" cy="369332"/>
          </a:xfrm>
          <a:prstGeom prst="rect">
            <a:avLst/>
          </a:prstGeom>
        </p:spPr>
        <p:txBody>
          <a:bodyPr wrap="square">
            <a:spAutoFit/>
          </a:bodyPr>
          <a:lstStyle/>
          <a:p>
            <a:pPr algn="ctr"/>
            <a:r>
              <a:rPr lang="en-US" altLang="ko-KR" dirty="0">
                <a:latin typeface="Arial" panose="020B0604020202020204" pitchFamily="34" charset="0"/>
                <a:cs typeface="Arial" panose="020B0604020202020204" pitchFamily="34" charset="0"/>
              </a:rPr>
              <a:t>Congestion has </a:t>
            </a:r>
            <a:r>
              <a:rPr lang="en-US" altLang="ko-KR" b="1" dirty="0">
                <a:solidFill>
                  <a:srgbClr val="FF0000"/>
                </a:solidFill>
                <a:latin typeface="Arial" panose="020B0604020202020204" pitchFamily="34" charset="0"/>
                <a:cs typeface="Arial" panose="020B0604020202020204" pitchFamily="34" charset="0"/>
              </a:rPr>
              <a:t>Inverted U-shaped relationship with sales </a:t>
            </a:r>
            <a:r>
              <a:rPr lang="en-US" altLang="ko-KR" dirty="0">
                <a:latin typeface="Arial" panose="020B0604020202020204" pitchFamily="34" charset="0"/>
              </a:rPr>
              <a:t> </a:t>
            </a:r>
            <a:r>
              <a:rPr lang="en-US" altLang="ko-KR" baseline="30000" dirty="0">
                <a:latin typeface="Arial" panose="020B0604020202020204" pitchFamily="34" charset="0"/>
              </a:rPr>
              <a:t>[4] </a:t>
            </a:r>
            <a:endParaRPr lang="ko-KR" altLang="en-US" b="1" baseline="30000" dirty="0">
              <a:solidFill>
                <a:srgbClr val="FF0000"/>
              </a:solidFill>
              <a:latin typeface="Arial" panose="020B0604020202020204" pitchFamily="34" charset="0"/>
              <a:cs typeface="Arial" panose="020B0604020202020204" pitchFamily="34" charset="0"/>
            </a:endParaRPr>
          </a:p>
        </p:txBody>
      </p:sp>
      <p:sp>
        <p:nvSpPr>
          <p:cNvPr id="9" name="직사각형 8">
            <a:extLst>
              <a:ext uri="{FF2B5EF4-FFF2-40B4-BE49-F238E27FC236}">
                <a16:creationId xmlns:a16="http://schemas.microsoft.com/office/drawing/2014/main" id="{11018A8D-E188-40F0-831F-BE1507B1D573}"/>
              </a:ext>
            </a:extLst>
          </p:cNvPr>
          <p:cNvSpPr/>
          <p:nvPr/>
        </p:nvSpPr>
        <p:spPr>
          <a:xfrm>
            <a:off x="1307682" y="1846990"/>
            <a:ext cx="2047355" cy="707886"/>
          </a:xfrm>
          <a:prstGeom prst="rect">
            <a:avLst/>
          </a:prstGeom>
        </p:spPr>
        <p:txBody>
          <a:bodyPr wrap="none">
            <a:spAutoFit/>
          </a:bodyPr>
          <a:lstStyle/>
          <a:p>
            <a:pPr algn="ctr"/>
            <a:r>
              <a:rPr lang="en-US" altLang="ko-KR" sz="2000" b="1" dirty="0"/>
              <a:t>Manage to </a:t>
            </a:r>
            <a:br>
              <a:rPr lang="en-US" altLang="ko-KR" sz="2000" b="1" dirty="0"/>
            </a:br>
            <a:r>
              <a:rPr lang="en-US" altLang="ko-KR" sz="2000" b="1" dirty="0"/>
              <a:t>maximize Sales</a:t>
            </a:r>
            <a:endParaRPr lang="ko-KR" altLang="en-US" sz="2000" b="1" dirty="0"/>
          </a:p>
        </p:txBody>
      </p:sp>
      <p:pic>
        <p:nvPicPr>
          <p:cNvPr id="12" name="그림 11">
            <a:extLst>
              <a:ext uri="{FF2B5EF4-FFF2-40B4-BE49-F238E27FC236}">
                <a16:creationId xmlns:a16="http://schemas.microsoft.com/office/drawing/2014/main" id="{EB9C71E1-5A0A-4066-9632-D04F1D2BE660}"/>
              </a:ext>
            </a:extLst>
          </p:cNvPr>
          <p:cNvPicPr>
            <a:picLocks noChangeAspect="1"/>
          </p:cNvPicPr>
          <p:nvPr/>
        </p:nvPicPr>
        <p:blipFill>
          <a:blip r:embed="rId3"/>
          <a:stretch>
            <a:fillRect/>
          </a:stretch>
        </p:blipFill>
        <p:spPr>
          <a:xfrm>
            <a:off x="3363640" y="1921276"/>
            <a:ext cx="633600" cy="633600"/>
          </a:xfrm>
          <a:prstGeom prst="rect">
            <a:avLst/>
          </a:prstGeom>
        </p:spPr>
      </p:pic>
      <p:sp>
        <p:nvSpPr>
          <p:cNvPr id="13" name="화살표: 아래쪽 12">
            <a:extLst>
              <a:ext uri="{FF2B5EF4-FFF2-40B4-BE49-F238E27FC236}">
                <a16:creationId xmlns:a16="http://schemas.microsoft.com/office/drawing/2014/main" id="{01E75102-B2E3-4D3F-B30B-ACEF2E26A35A}"/>
              </a:ext>
            </a:extLst>
          </p:cNvPr>
          <p:cNvSpPr/>
          <p:nvPr/>
        </p:nvSpPr>
        <p:spPr>
          <a:xfrm rot="16200000">
            <a:off x="4353995" y="1973452"/>
            <a:ext cx="294220" cy="50994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sz="2400"/>
          </a:p>
        </p:txBody>
      </p:sp>
      <p:grpSp>
        <p:nvGrpSpPr>
          <p:cNvPr id="3" name="그룹 2">
            <a:extLst>
              <a:ext uri="{FF2B5EF4-FFF2-40B4-BE49-F238E27FC236}">
                <a16:creationId xmlns:a16="http://schemas.microsoft.com/office/drawing/2014/main" id="{6A328A31-5612-4118-9D9F-008AD1B26676}"/>
              </a:ext>
            </a:extLst>
          </p:cNvPr>
          <p:cNvGrpSpPr/>
          <p:nvPr/>
        </p:nvGrpSpPr>
        <p:grpSpPr>
          <a:xfrm>
            <a:off x="4487230" y="1524980"/>
            <a:ext cx="3217540" cy="1029896"/>
            <a:chOff x="4656000" y="1524980"/>
            <a:chExt cx="3217540" cy="1029896"/>
          </a:xfrm>
        </p:grpSpPr>
        <p:sp>
          <p:nvSpPr>
            <p:cNvPr id="10" name="직사각형 9">
              <a:extLst>
                <a:ext uri="{FF2B5EF4-FFF2-40B4-BE49-F238E27FC236}">
                  <a16:creationId xmlns:a16="http://schemas.microsoft.com/office/drawing/2014/main" id="{907A02E4-41BA-41AF-9AFE-39807F0D4422}"/>
                </a:ext>
              </a:extLst>
            </p:cNvPr>
            <p:cNvSpPr/>
            <p:nvPr/>
          </p:nvSpPr>
          <p:spPr>
            <a:xfrm>
              <a:off x="4656000" y="1524980"/>
              <a:ext cx="3217540" cy="338554"/>
            </a:xfrm>
            <a:prstGeom prst="rect">
              <a:avLst/>
            </a:prstGeom>
          </p:spPr>
          <p:txBody>
            <a:bodyPr wrap="square">
              <a:spAutoFit/>
            </a:bodyPr>
            <a:lstStyle/>
            <a:p>
              <a:pPr algn="ctr"/>
              <a:r>
                <a:rPr lang="en-US" altLang="ko-KR" sz="1600" dirty="0">
                  <a:latin typeface="Arial" panose="020B0604020202020204" pitchFamily="34" charset="0"/>
                  <a:cs typeface="Arial" panose="020B0604020202020204" pitchFamily="34" charset="0"/>
                </a:rPr>
                <a:t>Due to the limitation of space</a:t>
              </a:r>
              <a:endParaRPr lang="ko-KR" altLang="en-US" sz="1600" dirty="0">
                <a:latin typeface="Arial" panose="020B0604020202020204" pitchFamily="34" charset="0"/>
                <a:cs typeface="Arial" panose="020B0604020202020204" pitchFamily="34" charset="0"/>
              </a:endParaRPr>
            </a:p>
          </p:txBody>
        </p:sp>
        <p:sp>
          <p:nvSpPr>
            <p:cNvPr id="14" name="직사각형 13">
              <a:extLst>
                <a:ext uri="{FF2B5EF4-FFF2-40B4-BE49-F238E27FC236}">
                  <a16:creationId xmlns:a16="http://schemas.microsoft.com/office/drawing/2014/main" id="{55B6B95B-049D-49EC-862B-88ED94AB248C}"/>
                </a:ext>
              </a:extLst>
            </p:cNvPr>
            <p:cNvSpPr/>
            <p:nvPr/>
          </p:nvSpPr>
          <p:spPr>
            <a:xfrm>
              <a:off x="5173740" y="2036981"/>
              <a:ext cx="1596912" cy="400110"/>
            </a:xfrm>
            <a:prstGeom prst="rect">
              <a:avLst/>
            </a:prstGeom>
          </p:spPr>
          <p:txBody>
            <a:bodyPr wrap="none">
              <a:spAutoFit/>
            </a:bodyPr>
            <a:lstStyle/>
            <a:p>
              <a:r>
                <a:rPr lang="en-US" altLang="ko-KR" sz="2000" b="1" dirty="0">
                  <a:latin typeface="Arial" panose="020B0604020202020204" pitchFamily="34" charset="0"/>
                  <a:cs typeface="Arial" panose="020B0604020202020204" pitchFamily="34" charset="0"/>
                </a:rPr>
                <a:t>Congestion</a:t>
              </a:r>
              <a:endParaRPr lang="ko-KR" altLang="en-US" sz="2000" b="1" dirty="0"/>
            </a:p>
          </p:txBody>
        </p:sp>
        <p:pic>
          <p:nvPicPr>
            <p:cNvPr id="15" name="그림 14">
              <a:extLst>
                <a:ext uri="{FF2B5EF4-FFF2-40B4-BE49-F238E27FC236}">
                  <a16:creationId xmlns:a16="http://schemas.microsoft.com/office/drawing/2014/main" id="{242968C7-53F6-43CA-9B85-40AB57991255}"/>
                </a:ext>
              </a:extLst>
            </p:cNvPr>
            <p:cNvPicPr>
              <a:picLocks noChangeAspect="1"/>
            </p:cNvPicPr>
            <p:nvPr/>
          </p:nvPicPr>
          <p:blipFill>
            <a:blip r:embed="rId3"/>
            <a:stretch>
              <a:fillRect/>
            </a:stretch>
          </p:blipFill>
          <p:spPr>
            <a:xfrm>
              <a:off x="6832196" y="1921276"/>
              <a:ext cx="633600" cy="633600"/>
            </a:xfrm>
            <a:prstGeom prst="rect">
              <a:avLst/>
            </a:prstGeom>
          </p:spPr>
        </p:pic>
      </p:grpSp>
      <p:sp>
        <p:nvSpPr>
          <p:cNvPr id="16" name="화살표: 아래쪽 15">
            <a:extLst>
              <a:ext uri="{FF2B5EF4-FFF2-40B4-BE49-F238E27FC236}">
                <a16:creationId xmlns:a16="http://schemas.microsoft.com/office/drawing/2014/main" id="{5CD38970-9A0C-497C-ABC5-DEE1DDECBC7B}"/>
              </a:ext>
            </a:extLst>
          </p:cNvPr>
          <p:cNvSpPr/>
          <p:nvPr/>
        </p:nvSpPr>
        <p:spPr>
          <a:xfrm rot="10800000">
            <a:off x="7787693" y="2664000"/>
            <a:ext cx="264505" cy="307777"/>
          </a:xfrm>
          <a:prstGeom prst="downArrow">
            <a:avLst/>
          </a:prstGeom>
          <a:solidFill>
            <a:srgbClr val="FF0000"/>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sz="2400"/>
          </a:p>
        </p:txBody>
      </p:sp>
      <p:sp>
        <p:nvSpPr>
          <p:cNvPr id="17" name="화살표: 아래쪽 16">
            <a:extLst>
              <a:ext uri="{FF2B5EF4-FFF2-40B4-BE49-F238E27FC236}">
                <a16:creationId xmlns:a16="http://schemas.microsoft.com/office/drawing/2014/main" id="{18FCF639-5850-4DBB-8D5E-FE806B8494AE}"/>
              </a:ext>
            </a:extLst>
          </p:cNvPr>
          <p:cNvSpPr/>
          <p:nvPr/>
        </p:nvSpPr>
        <p:spPr>
          <a:xfrm rot="16200000">
            <a:off x="7755858" y="1973453"/>
            <a:ext cx="294220" cy="50994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sz="2400"/>
          </a:p>
        </p:txBody>
      </p:sp>
      <p:sp>
        <p:nvSpPr>
          <p:cNvPr id="18" name="직사각형 17">
            <a:extLst>
              <a:ext uri="{FF2B5EF4-FFF2-40B4-BE49-F238E27FC236}">
                <a16:creationId xmlns:a16="http://schemas.microsoft.com/office/drawing/2014/main" id="{53161658-3246-4FA7-9872-1E128574D099}"/>
              </a:ext>
            </a:extLst>
          </p:cNvPr>
          <p:cNvSpPr/>
          <p:nvPr/>
        </p:nvSpPr>
        <p:spPr>
          <a:xfrm>
            <a:off x="8467849" y="2036981"/>
            <a:ext cx="800219" cy="400110"/>
          </a:xfrm>
          <a:prstGeom prst="rect">
            <a:avLst/>
          </a:prstGeom>
        </p:spPr>
        <p:txBody>
          <a:bodyPr wrap="none">
            <a:spAutoFit/>
          </a:bodyPr>
          <a:lstStyle/>
          <a:p>
            <a:r>
              <a:rPr lang="en-US" altLang="ko-KR" sz="2000" b="1" dirty="0"/>
              <a:t>Sales</a:t>
            </a:r>
            <a:endParaRPr lang="ko-KR" altLang="en-US" sz="2000" b="1" dirty="0"/>
          </a:p>
        </p:txBody>
      </p:sp>
      <p:pic>
        <p:nvPicPr>
          <p:cNvPr id="19" name="그림 18">
            <a:extLst>
              <a:ext uri="{FF2B5EF4-FFF2-40B4-BE49-F238E27FC236}">
                <a16:creationId xmlns:a16="http://schemas.microsoft.com/office/drawing/2014/main" id="{21ADA17E-BF02-4DE9-AE32-B8E27F007F5B}"/>
              </a:ext>
            </a:extLst>
          </p:cNvPr>
          <p:cNvPicPr>
            <a:picLocks noChangeAspect="1"/>
          </p:cNvPicPr>
          <p:nvPr/>
        </p:nvPicPr>
        <p:blipFill>
          <a:blip r:embed="rId3"/>
          <a:stretch>
            <a:fillRect/>
          </a:stretch>
        </p:blipFill>
        <p:spPr>
          <a:xfrm flipV="1">
            <a:off x="9200014" y="1921276"/>
            <a:ext cx="633600" cy="633600"/>
          </a:xfrm>
          <a:prstGeom prst="rect">
            <a:avLst/>
          </a:prstGeom>
        </p:spPr>
      </p:pic>
      <p:sp>
        <p:nvSpPr>
          <p:cNvPr id="20" name="직사각형 19">
            <a:extLst>
              <a:ext uri="{FF2B5EF4-FFF2-40B4-BE49-F238E27FC236}">
                <a16:creationId xmlns:a16="http://schemas.microsoft.com/office/drawing/2014/main" id="{4D4E9C04-B031-4CB4-AFE0-E68ADE1D8151}"/>
              </a:ext>
            </a:extLst>
          </p:cNvPr>
          <p:cNvSpPr/>
          <p:nvPr/>
        </p:nvSpPr>
        <p:spPr>
          <a:xfrm>
            <a:off x="1146000" y="4443162"/>
            <a:ext cx="10035001" cy="830997"/>
          </a:xfrm>
          <a:prstGeom prst="rect">
            <a:avLst/>
          </a:prstGeom>
        </p:spPr>
        <p:txBody>
          <a:bodyPr wrap="square">
            <a:spAutoFit/>
          </a:bodyPr>
          <a:lstStyle/>
          <a:p>
            <a:pPr algn="ctr"/>
            <a:r>
              <a:rPr lang="en-US" altLang="ko-KR" sz="2400" i="1" dirty="0">
                <a:latin typeface="Arial" panose="020B0604020202020204" pitchFamily="34" charset="0"/>
                <a:cs typeface="Arial" panose="020B0604020202020204" pitchFamily="34" charset="0"/>
              </a:rPr>
              <a:t>The retailers need to balance the trade-off</a:t>
            </a:r>
            <a:br>
              <a:rPr lang="en-US" altLang="ko-KR" sz="2400" i="1" dirty="0">
                <a:latin typeface="Arial" panose="020B0604020202020204" pitchFamily="34" charset="0"/>
                <a:cs typeface="Arial" panose="020B0604020202020204" pitchFamily="34" charset="0"/>
              </a:rPr>
            </a:br>
            <a:r>
              <a:rPr lang="en-US" altLang="ko-KR" sz="2400" i="1" dirty="0">
                <a:latin typeface="Arial" panose="020B0604020202020204" pitchFamily="34" charset="0"/>
                <a:cs typeface="Arial" panose="020B0604020202020204" pitchFamily="34" charset="0"/>
              </a:rPr>
              <a:t>between the </a:t>
            </a:r>
            <a:r>
              <a:rPr lang="en-US" altLang="ko-KR" sz="2400" i="1" u="sng" dirty="0">
                <a:latin typeface="Arial" panose="020B0604020202020204" pitchFamily="34" charset="0"/>
                <a:cs typeface="Arial" panose="020B0604020202020204" pitchFamily="34" charset="0"/>
              </a:rPr>
              <a:t>congestion</a:t>
            </a:r>
            <a:r>
              <a:rPr lang="en-US" altLang="ko-KR" sz="2400" i="1" dirty="0">
                <a:latin typeface="Arial" panose="020B0604020202020204" pitchFamily="34" charset="0"/>
                <a:cs typeface="Arial" panose="020B0604020202020204" pitchFamily="34" charset="0"/>
              </a:rPr>
              <a:t> and </a:t>
            </a:r>
            <a:r>
              <a:rPr lang="en-US" altLang="ko-KR" sz="2400" i="1" u="sng" dirty="0">
                <a:latin typeface="Arial" panose="020B0604020202020204" pitchFamily="34" charset="0"/>
                <a:cs typeface="Arial" panose="020B0604020202020204" pitchFamily="34" charset="0"/>
              </a:rPr>
              <a:t>sales</a:t>
            </a:r>
            <a:r>
              <a:rPr lang="en-US" altLang="ko-KR" sz="2400" i="1" dirty="0">
                <a:latin typeface="Arial" panose="020B0604020202020204" pitchFamily="34" charset="0"/>
                <a:cs typeface="Arial" panose="020B0604020202020204" pitchFamily="34" charset="0"/>
              </a:rPr>
              <a:t> of stores appropriately</a:t>
            </a:r>
            <a:endParaRPr lang="ko-KR" altLang="en-US" sz="2400" b="1" i="1" baseline="30000" dirty="0">
              <a:solidFill>
                <a:srgbClr val="FF0000"/>
              </a:solidFill>
              <a:latin typeface="Arial" panose="020B0604020202020204" pitchFamily="34" charset="0"/>
              <a:cs typeface="Arial" panose="020B0604020202020204" pitchFamily="34" charset="0"/>
            </a:endParaRPr>
          </a:p>
        </p:txBody>
      </p:sp>
      <p:pic>
        <p:nvPicPr>
          <p:cNvPr id="2" name="그림 1">
            <a:extLst>
              <a:ext uri="{FF2B5EF4-FFF2-40B4-BE49-F238E27FC236}">
                <a16:creationId xmlns:a16="http://schemas.microsoft.com/office/drawing/2014/main" id="{C8A436ED-B2D5-4341-9E56-3F851624965D}"/>
              </a:ext>
            </a:extLst>
          </p:cNvPr>
          <p:cNvPicPr>
            <a:picLocks noChangeAspect="1"/>
          </p:cNvPicPr>
          <p:nvPr/>
        </p:nvPicPr>
        <p:blipFill>
          <a:blip r:embed="rId4"/>
          <a:stretch>
            <a:fillRect/>
          </a:stretch>
        </p:blipFill>
        <p:spPr>
          <a:xfrm>
            <a:off x="10133286" y="3580859"/>
            <a:ext cx="1596912" cy="958147"/>
          </a:xfrm>
          <a:prstGeom prst="rect">
            <a:avLst/>
          </a:prstGeom>
        </p:spPr>
      </p:pic>
    </p:spTree>
    <p:extLst>
      <p:ext uri="{BB962C8B-B14F-4D97-AF65-F5344CB8AC3E}">
        <p14:creationId xmlns:p14="http://schemas.microsoft.com/office/powerpoint/2010/main" val="816998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647E7AE-0348-49A7-8DC0-83359C7177C0}"/>
              </a:ext>
            </a:extLst>
          </p:cNvPr>
          <p:cNvSpPr txBox="1"/>
          <p:nvPr/>
        </p:nvSpPr>
        <p:spPr>
          <a:xfrm>
            <a:off x="2284118" y="1172591"/>
            <a:ext cx="7623764" cy="369332"/>
          </a:xfrm>
          <a:prstGeom prst="rect">
            <a:avLst/>
          </a:prstGeom>
          <a:noFill/>
        </p:spPr>
        <p:txBody>
          <a:bodyPr wrap="square" rtlCol="0">
            <a:spAutoFit/>
          </a:bodyPr>
          <a:lstStyle/>
          <a:p>
            <a:pPr algn="ctr"/>
            <a:r>
              <a:rPr lang="en-US" altLang="ko-KR" b="1" dirty="0">
                <a:solidFill>
                  <a:srgbClr val="FF0000"/>
                </a:solidFill>
                <a:latin typeface="Arial" panose="020B0604020202020204" pitchFamily="34" charset="0"/>
                <a:ea typeface="나눔스퀘어" panose="020B0600000101010101" pitchFamily="50" charset="-127"/>
                <a:cs typeface="Arial" panose="020B0604020202020204" pitchFamily="34" charset="0"/>
              </a:rPr>
              <a:t>Main Goal</a:t>
            </a:r>
            <a:r>
              <a:rPr lang="en-US" altLang="ko-KR" b="1" dirty="0">
                <a:latin typeface="Arial" panose="020B0604020202020204" pitchFamily="34" charset="0"/>
                <a:ea typeface="나눔스퀘어" panose="020B0600000101010101" pitchFamily="50" charset="-127"/>
                <a:cs typeface="Arial" panose="020B0604020202020204" pitchFamily="34" charset="0"/>
              </a:rPr>
              <a:t>: Interactive recommender system for offline store</a:t>
            </a:r>
            <a:endParaRPr lang="ko-KR" altLang="en-US" b="1" dirty="0">
              <a:latin typeface="Arial" panose="020B0604020202020204" pitchFamily="34" charset="0"/>
              <a:ea typeface="나눔스퀘어" panose="020B0600000101010101" pitchFamily="50" charset="-127"/>
              <a:cs typeface="Arial" panose="020B0604020202020204" pitchFamily="34" charset="0"/>
            </a:endParaRPr>
          </a:p>
        </p:txBody>
      </p:sp>
      <p:grpSp>
        <p:nvGrpSpPr>
          <p:cNvPr id="23" name="그룹 22">
            <a:extLst>
              <a:ext uri="{FF2B5EF4-FFF2-40B4-BE49-F238E27FC236}">
                <a16:creationId xmlns:a16="http://schemas.microsoft.com/office/drawing/2014/main" id="{691A7BB4-0402-429C-B5CD-AF9637B4178D}"/>
              </a:ext>
            </a:extLst>
          </p:cNvPr>
          <p:cNvGrpSpPr/>
          <p:nvPr/>
        </p:nvGrpSpPr>
        <p:grpSpPr>
          <a:xfrm>
            <a:off x="731414" y="1909697"/>
            <a:ext cx="4868640" cy="2086311"/>
            <a:chOff x="1146000" y="1630679"/>
            <a:chExt cx="4868640" cy="2086311"/>
          </a:xfrm>
        </p:grpSpPr>
        <p:pic>
          <p:nvPicPr>
            <p:cNvPr id="7" name="그림 6">
              <a:extLst>
                <a:ext uri="{FF2B5EF4-FFF2-40B4-BE49-F238E27FC236}">
                  <a16:creationId xmlns:a16="http://schemas.microsoft.com/office/drawing/2014/main" id="{A967B673-BCE9-4C6A-B1EE-AA005CB7586C}"/>
                </a:ext>
              </a:extLst>
            </p:cNvPr>
            <p:cNvPicPr>
              <a:picLocks noChangeAspect="1"/>
            </p:cNvPicPr>
            <p:nvPr/>
          </p:nvPicPr>
          <p:blipFill>
            <a:blip r:embed="rId3"/>
            <a:stretch>
              <a:fillRect/>
            </a:stretch>
          </p:blipFill>
          <p:spPr>
            <a:xfrm>
              <a:off x="2370586" y="1630679"/>
              <a:ext cx="2400754" cy="1575035"/>
            </a:xfrm>
            <a:prstGeom prst="rect">
              <a:avLst/>
            </a:prstGeom>
          </p:spPr>
        </p:pic>
        <p:sp>
          <p:nvSpPr>
            <p:cNvPr id="9" name="TextBox 8">
              <a:extLst>
                <a:ext uri="{FF2B5EF4-FFF2-40B4-BE49-F238E27FC236}">
                  <a16:creationId xmlns:a16="http://schemas.microsoft.com/office/drawing/2014/main" id="{3CAC7855-A54D-4A85-BB25-99DFECD4CD36}"/>
                </a:ext>
              </a:extLst>
            </p:cNvPr>
            <p:cNvSpPr txBox="1"/>
            <p:nvPr/>
          </p:nvSpPr>
          <p:spPr>
            <a:xfrm>
              <a:off x="1146000" y="3300979"/>
              <a:ext cx="4868640" cy="416011"/>
            </a:xfrm>
            <a:prstGeom prst="rect">
              <a:avLst/>
            </a:prstGeom>
            <a:noFill/>
          </p:spPr>
          <p:txBody>
            <a:bodyPr wrap="square">
              <a:spAutoFit/>
            </a:bodyPr>
            <a:lstStyle/>
            <a:p>
              <a:pPr marL="114300" indent="-228600" algn="ctr">
                <a:lnSpc>
                  <a:spcPct val="150000"/>
                </a:lnSpc>
                <a:buAutoNum type="arabicParenBoth"/>
              </a:pPr>
              <a:r>
                <a:rPr lang="en-US" altLang="ko-KR" sz="1600" dirty="0">
                  <a:latin typeface="Arial" panose="020B0604020202020204" pitchFamily="34" charset="0"/>
                  <a:cs typeface="Arial" panose="020B0604020202020204" pitchFamily="34" charset="0"/>
                </a:rPr>
                <a:t> To capture </a:t>
              </a:r>
              <a:r>
                <a:rPr lang="en-US" altLang="ko-KR" sz="1600" u="sng" dirty="0">
                  <a:latin typeface="Arial" panose="020B0604020202020204" pitchFamily="34" charset="0"/>
                  <a:cs typeface="Arial" panose="020B0604020202020204" pitchFamily="34" charset="0"/>
                </a:rPr>
                <a:t>spatiotemporal context </a:t>
              </a:r>
              <a:r>
                <a:rPr lang="en-US" altLang="ko-KR" sz="1600" dirty="0">
                  <a:latin typeface="Arial" panose="020B0604020202020204" pitchFamily="34" charset="0"/>
                  <a:cs typeface="Arial" panose="020B0604020202020204" pitchFamily="34" charset="0"/>
                </a:rPr>
                <a:t>of customers</a:t>
              </a:r>
            </a:p>
          </p:txBody>
        </p:sp>
      </p:grpSp>
      <p:sp>
        <p:nvSpPr>
          <p:cNvPr id="17" name="TextBox 16">
            <a:extLst>
              <a:ext uri="{FF2B5EF4-FFF2-40B4-BE49-F238E27FC236}">
                <a16:creationId xmlns:a16="http://schemas.microsoft.com/office/drawing/2014/main" id="{909C99E6-47BE-4531-BCDB-4D8B4206E633}"/>
              </a:ext>
            </a:extLst>
          </p:cNvPr>
          <p:cNvSpPr txBox="1"/>
          <p:nvPr/>
        </p:nvSpPr>
        <p:spPr>
          <a:xfrm>
            <a:off x="5597597" y="3579997"/>
            <a:ext cx="5862989" cy="416011"/>
          </a:xfrm>
          <a:prstGeom prst="rect">
            <a:avLst/>
          </a:prstGeom>
          <a:noFill/>
        </p:spPr>
        <p:txBody>
          <a:bodyPr wrap="square">
            <a:spAutoFit/>
          </a:bodyPr>
          <a:lstStyle/>
          <a:p>
            <a:pPr indent="-114300" algn="ctr">
              <a:lnSpc>
                <a:spcPct val="150000"/>
              </a:lnSpc>
            </a:pPr>
            <a:r>
              <a:rPr lang="en-US" altLang="ko-KR" sz="1600" dirty="0">
                <a:latin typeface="Arial" panose="020B0604020202020204" pitchFamily="34" charset="0"/>
                <a:cs typeface="Arial" panose="020B0604020202020204" pitchFamily="34" charset="0"/>
              </a:rPr>
              <a:t>(2) To control </a:t>
            </a:r>
            <a:r>
              <a:rPr lang="en-US" altLang="ko-KR" sz="1600" u="sng" dirty="0">
                <a:latin typeface="Arial" panose="020B0604020202020204" pitchFamily="34" charset="0"/>
                <a:cs typeface="Arial" panose="020B0604020202020204" pitchFamily="34" charset="0"/>
              </a:rPr>
              <a:t>sales operation</a:t>
            </a:r>
            <a:r>
              <a:rPr lang="en-US" altLang="ko-KR" sz="1600" dirty="0">
                <a:latin typeface="Arial" panose="020B0604020202020204" pitchFamily="34" charset="0"/>
                <a:cs typeface="Arial" panose="020B0604020202020204" pitchFamily="34" charset="0"/>
              </a:rPr>
              <a:t> from the perspective of retailer</a:t>
            </a:r>
          </a:p>
        </p:txBody>
      </p:sp>
      <p:sp>
        <p:nvSpPr>
          <p:cNvPr id="26" name="TextBox 25">
            <a:extLst>
              <a:ext uri="{FF2B5EF4-FFF2-40B4-BE49-F238E27FC236}">
                <a16:creationId xmlns:a16="http://schemas.microsoft.com/office/drawing/2014/main" id="{CA75DD97-A2F6-47DF-9974-9DB47A8F4B4F}"/>
              </a:ext>
            </a:extLst>
          </p:cNvPr>
          <p:cNvSpPr txBox="1"/>
          <p:nvPr/>
        </p:nvSpPr>
        <p:spPr>
          <a:xfrm>
            <a:off x="696285" y="4789192"/>
            <a:ext cx="10799431" cy="369332"/>
          </a:xfrm>
          <a:prstGeom prst="rect">
            <a:avLst/>
          </a:prstGeom>
          <a:noFill/>
        </p:spPr>
        <p:txBody>
          <a:bodyPr wrap="square" rtlCol="0">
            <a:spAutoFit/>
          </a:bodyPr>
          <a:lstStyle/>
          <a:p>
            <a:pPr algn="ctr"/>
            <a:r>
              <a:rPr lang="en-US" altLang="ko-KR" b="1" dirty="0">
                <a:solidFill>
                  <a:srgbClr val="FF0000"/>
                </a:solidFill>
                <a:latin typeface="Arial" panose="020B0604020202020204" pitchFamily="34" charset="0"/>
                <a:ea typeface="나눔스퀘어" panose="020B0600000101010101" pitchFamily="50" charset="-127"/>
                <a:cs typeface="Arial" panose="020B0604020202020204" pitchFamily="34" charset="0"/>
              </a:rPr>
              <a:t>Main Challenge</a:t>
            </a:r>
            <a:r>
              <a:rPr lang="en-US" altLang="ko-KR" sz="1600" b="1" dirty="0">
                <a:latin typeface="Arial" panose="020B0604020202020204" pitchFamily="34" charset="0"/>
                <a:ea typeface="나눔스퀘어" panose="020B0600000101010101" pitchFamily="50" charset="-127"/>
                <a:cs typeface="Arial" panose="020B0604020202020204" pitchFamily="34" charset="0"/>
              </a:rPr>
              <a:t>: Hard to collect data that represent the spatiotemporal context and customer’s feedback</a:t>
            </a:r>
            <a:endParaRPr lang="ko-KR" altLang="en-US" sz="1600" b="1" dirty="0">
              <a:latin typeface="Arial" panose="020B0604020202020204" pitchFamily="34" charset="0"/>
              <a:ea typeface="나눔스퀘어" panose="020B0600000101010101" pitchFamily="50" charset="-127"/>
              <a:cs typeface="Arial" panose="020B0604020202020204" pitchFamily="34" charset="0"/>
            </a:endParaRPr>
          </a:p>
        </p:txBody>
      </p:sp>
      <p:sp>
        <p:nvSpPr>
          <p:cNvPr id="28" name="TextBox 27">
            <a:extLst>
              <a:ext uri="{FF2B5EF4-FFF2-40B4-BE49-F238E27FC236}">
                <a16:creationId xmlns:a16="http://schemas.microsoft.com/office/drawing/2014/main" id="{BA7EF561-BD82-4FBC-B963-73574AFFCBE4}"/>
              </a:ext>
            </a:extLst>
          </p:cNvPr>
          <p:cNvSpPr txBox="1"/>
          <p:nvPr/>
        </p:nvSpPr>
        <p:spPr>
          <a:xfrm>
            <a:off x="1210960" y="5221798"/>
            <a:ext cx="10483871" cy="785343"/>
          </a:xfrm>
          <a:prstGeom prst="rect">
            <a:avLst/>
          </a:prstGeom>
          <a:noFill/>
        </p:spPr>
        <p:txBody>
          <a:bodyPr wrap="square">
            <a:spAutoFit/>
          </a:bodyPr>
          <a:lstStyle/>
          <a:p>
            <a:pPr marL="0" indent="0">
              <a:lnSpc>
                <a:spcPct val="150000"/>
              </a:lnSpc>
              <a:buNone/>
            </a:pPr>
            <a:r>
              <a:rPr lang="en-US" altLang="ko-KR" sz="1600" b="1" dirty="0">
                <a:latin typeface="Arial" panose="020B0604020202020204" pitchFamily="34" charset="0"/>
                <a:cs typeface="Arial" panose="020B0604020202020204" pitchFamily="34" charset="0"/>
              </a:rPr>
              <a:t> </a:t>
            </a:r>
            <a:r>
              <a:rPr lang="en-US" altLang="ko-KR" sz="1600" dirty="0">
                <a:latin typeface="Arial" panose="020B0604020202020204" pitchFamily="34" charset="0"/>
                <a:cs typeface="Arial" panose="020B0604020202020204" pitchFamily="34" charset="0"/>
              </a:rPr>
              <a:t>- Devices that can collect customers’ in-store behaviors are available only at a few store</a:t>
            </a:r>
          </a:p>
          <a:p>
            <a:pPr marL="0" indent="0">
              <a:lnSpc>
                <a:spcPct val="150000"/>
              </a:lnSpc>
              <a:buNone/>
            </a:pPr>
            <a:r>
              <a:rPr lang="en-US" altLang="ko-KR" sz="1600" dirty="0">
                <a:latin typeface="Arial" panose="020B0604020202020204" pitchFamily="34" charset="0"/>
                <a:cs typeface="Arial" panose="020B0604020202020204" pitchFamily="34" charset="0"/>
              </a:rPr>
              <a:t> - Installation of new sensors or devices costs a great deal of money</a:t>
            </a:r>
            <a:endParaRPr lang="ko-KR" altLang="en-US" sz="1600" dirty="0">
              <a:latin typeface="Arial" panose="020B0604020202020204" pitchFamily="34" charset="0"/>
              <a:cs typeface="Arial" panose="020B0604020202020204" pitchFamily="34" charset="0"/>
            </a:endParaRPr>
          </a:p>
        </p:txBody>
      </p:sp>
      <p:sp>
        <p:nvSpPr>
          <p:cNvPr id="35" name="제목 1">
            <a:extLst>
              <a:ext uri="{FF2B5EF4-FFF2-40B4-BE49-F238E27FC236}">
                <a16:creationId xmlns:a16="http://schemas.microsoft.com/office/drawing/2014/main" id="{678C5108-E09A-4556-B8D3-0A34A92AED0A}"/>
              </a:ext>
            </a:extLst>
          </p:cNvPr>
          <p:cNvSpPr>
            <a:spLocks noGrp="1"/>
          </p:cNvSpPr>
          <p:nvPr>
            <p:ph type="title"/>
          </p:nvPr>
        </p:nvSpPr>
        <p:spPr>
          <a:xfrm>
            <a:off x="471569" y="177617"/>
            <a:ext cx="11239579" cy="633600"/>
          </a:xfrm>
        </p:spPr>
        <p:txBody>
          <a:bodyPr/>
          <a:lstStyle/>
          <a:p>
            <a:r>
              <a:rPr lang="en-US" altLang="ko-KR" dirty="0"/>
              <a:t>Research Goal &amp; Main Challenge</a:t>
            </a:r>
            <a:endParaRPr lang="ko-KR" altLang="en-US" dirty="0"/>
          </a:p>
        </p:txBody>
      </p:sp>
      <p:grpSp>
        <p:nvGrpSpPr>
          <p:cNvPr id="36" name="그룹 35">
            <a:extLst>
              <a:ext uri="{FF2B5EF4-FFF2-40B4-BE49-F238E27FC236}">
                <a16:creationId xmlns:a16="http://schemas.microsoft.com/office/drawing/2014/main" id="{3BBEA601-A1C1-4B05-9DCD-53F303027EB0}"/>
              </a:ext>
            </a:extLst>
          </p:cNvPr>
          <p:cNvGrpSpPr/>
          <p:nvPr/>
        </p:nvGrpSpPr>
        <p:grpSpPr>
          <a:xfrm>
            <a:off x="480852" y="272881"/>
            <a:ext cx="1963544" cy="443071"/>
            <a:chOff x="460048" y="267370"/>
            <a:chExt cx="1963544" cy="443071"/>
          </a:xfrm>
        </p:grpSpPr>
        <p:sp>
          <p:nvSpPr>
            <p:cNvPr id="37" name="사각형: 둥근 모서리 36">
              <a:extLst>
                <a:ext uri="{FF2B5EF4-FFF2-40B4-BE49-F238E27FC236}">
                  <a16:creationId xmlns:a16="http://schemas.microsoft.com/office/drawing/2014/main" id="{11B303F3-A607-4E47-ABF9-358B066E994F}"/>
                </a:ext>
              </a:extLst>
            </p:cNvPr>
            <p:cNvSpPr/>
            <p:nvPr/>
          </p:nvSpPr>
          <p:spPr>
            <a:xfrm>
              <a:off x="460048" y="267370"/>
              <a:ext cx="1963544" cy="443071"/>
            </a:xfrm>
            <a:prstGeom prst="roundRect">
              <a:avLst>
                <a:gd name="adj" fmla="val 32979"/>
              </a:avLst>
            </a:prstGeom>
            <a:solidFill>
              <a:srgbClr val="0315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latin typeface="Arial" panose="020B0604020202020204" pitchFamily="34" charset="0"/>
                  <a:cs typeface="Arial" panose="020B0604020202020204" pitchFamily="34" charset="0"/>
                </a:rPr>
                <a:t>   Introduction</a:t>
              </a:r>
              <a:endParaRPr lang="ko-KR" altLang="en-US" sz="1600" b="1" dirty="0">
                <a:latin typeface="Arial" panose="020B0604020202020204" pitchFamily="34" charset="0"/>
                <a:cs typeface="Arial" panose="020B0604020202020204" pitchFamily="34" charset="0"/>
              </a:endParaRPr>
            </a:p>
          </p:txBody>
        </p:sp>
        <p:sp>
          <p:nvSpPr>
            <p:cNvPr id="38" name="타원 37">
              <a:extLst>
                <a:ext uri="{FF2B5EF4-FFF2-40B4-BE49-F238E27FC236}">
                  <a16:creationId xmlns:a16="http://schemas.microsoft.com/office/drawing/2014/main" id="{A3F0D219-9BB0-41F6-96C8-3160BE4345B2}"/>
                </a:ext>
              </a:extLst>
            </p:cNvPr>
            <p:cNvSpPr/>
            <p:nvPr/>
          </p:nvSpPr>
          <p:spPr>
            <a:xfrm>
              <a:off x="551384" y="344905"/>
              <a:ext cx="288000" cy="28800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rgbClr val="002060"/>
                  </a:solidFill>
                  <a:latin typeface="Arial" panose="020B0604020202020204" pitchFamily="34" charset="0"/>
                  <a:cs typeface="Arial" panose="020B0604020202020204" pitchFamily="34" charset="0"/>
                </a:rPr>
                <a:t>1</a:t>
              </a:r>
              <a:endParaRPr lang="ko-KR" altLang="en-US" sz="1600" b="1" dirty="0">
                <a:solidFill>
                  <a:srgbClr val="002060"/>
                </a:solidFill>
                <a:latin typeface="Arial" panose="020B0604020202020204" pitchFamily="34" charset="0"/>
                <a:cs typeface="Arial" panose="020B0604020202020204" pitchFamily="34" charset="0"/>
              </a:endParaRPr>
            </a:p>
          </p:txBody>
        </p:sp>
      </p:grpSp>
      <p:pic>
        <p:nvPicPr>
          <p:cNvPr id="11" name="그림 10">
            <a:extLst>
              <a:ext uri="{FF2B5EF4-FFF2-40B4-BE49-F238E27FC236}">
                <a16:creationId xmlns:a16="http://schemas.microsoft.com/office/drawing/2014/main" id="{B75643EF-07F6-7AE2-8CB0-77DA7D53AC82}"/>
              </a:ext>
            </a:extLst>
          </p:cNvPr>
          <p:cNvPicPr>
            <a:picLocks noChangeAspect="1"/>
          </p:cNvPicPr>
          <p:nvPr/>
        </p:nvPicPr>
        <p:blipFill>
          <a:blip r:embed="rId4"/>
          <a:stretch>
            <a:fillRect/>
          </a:stretch>
        </p:blipFill>
        <p:spPr>
          <a:xfrm>
            <a:off x="6456000" y="2419039"/>
            <a:ext cx="4279791" cy="633600"/>
          </a:xfrm>
          <a:prstGeom prst="rect">
            <a:avLst/>
          </a:prstGeom>
        </p:spPr>
      </p:pic>
    </p:spTree>
    <p:extLst>
      <p:ext uri="{BB962C8B-B14F-4D97-AF65-F5344CB8AC3E}">
        <p14:creationId xmlns:p14="http://schemas.microsoft.com/office/powerpoint/2010/main" val="4086559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5F3B86A-D7B2-424B-9688-6B55AB42CE52}"/>
              </a:ext>
            </a:extLst>
          </p:cNvPr>
          <p:cNvSpPr>
            <a:spLocks noGrp="1"/>
          </p:cNvSpPr>
          <p:nvPr>
            <p:ph type="title"/>
          </p:nvPr>
        </p:nvSpPr>
        <p:spPr>
          <a:xfrm>
            <a:off x="2136000" y="177617"/>
            <a:ext cx="9575147" cy="633600"/>
          </a:xfrm>
        </p:spPr>
        <p:txBody>
          <a:bodyPr>
            <a:normAutofit/>
          </a:bodyPr>
          <a:lstStyle/>
          <a:p>
            <a:r>
              <a:rPr lang="en-US" altLang="ko-KR" dirty="0"/>
              <a:t>Gamification approach for learning the spatiotemporal representation</a:t>
            </a:r>
            <a:endParaRPr lang="ko-KR" altLang="en-US" dirty="0"/>
          </a:p>
        </p:txBody>
      </p:sp>
      <p:grpSp>
        <p:nvGrpSpPr>
          <p:cNvPr id="4" name="그룹 3">
            <a:extLst>
              <a:ext uri="{FF2B5EF4-FFF2-40B4-BE49-F238E27FC236}">
                <a16:creationId xmlns:a16="http://schemas.microsoft.com/office/drawing/2014/main" id="{5A1800FD-CF6F-4661-A6A3-22B339BB5C08}"/>
              </a:ext>
            </a:extLst>
          </p:cNvPr>
          <p:cNvGrpSpPr/>
          <p:nvPr/>
        </p:nvGrpSpPr>
        <p:grpSpPr>
          <a:xfrm>
            <a:off x="480852" y="272881"/>
            <a:ext cx="1963544" cy="443071"/>
            <a:chOff x="460048" y="267370"/>
            <a:chExt cx="1963544" cy="443071"/>
          </a:xfrm>
        </p:grpSpPr>
        <p:sp>
          <p:nvSpPr>
            <p:cNvPr id="5" name="사각형: 둥근 모서리 4">
              <a:extLst>
                <a:ext uri="{FF2B5EF4-FFF2-40B4-BE49-F238E27FC236}">
                  <a16:creationId xmlns:a16="http://schemas.microsoft.com/office/drawing/2014/main" id="{4ADFC556-B896-43EE-84F0-89B1CABF1D8A}"/>
                </a:ext>
              </a:extLst>
            </p:cNvPr>
            <p:cNvSpPr/>
            <p:nvPr/>
          </p:nvSpPr>
          <p:spPr>
            <a:xfrm>
              <a:off x="460048" y="267370"/>
              <a:ext cx="1963544" cy="443071"/>
            </a:xfrm>
            <a:prstGeom prst="roundRect">
              <a:avLst>
                <a:gd name="adj" fmla="val 32979"/>
              </a:avLst>
            </a:prstGeom>
            <a:solidFill>
              <a:srgbClr val="0315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latin typeface="Arial" panose="020B0604020202020204" pitchFamily="34" charset="0"/>
                  <a:cs typeface="Arial" panose="020B0604020202020204" pitchFamily="34" charset="0"/>
                </a:rPr>
                <a:t>   Methodology</a:t>
              </a:r>
              <a:endParaRPr lang="ko-KR" altLang="en-US" sz="1600" b="1" dirty="0">
                <a:latin typeface="Arial" panose="020B0604020202020204" pitchFamily="34" charset="0"/>
                <a:cs typeface="Arial" panose="020B0604020202020204" pitchFamily="34" charset="0"/>
              </a:endParaRPr>
            </a:p>
          </p:txBody>
        </p:sp>
        <p:sp>
          <p:nvSpPr>
            <p:cNvPr id="6" name="타원 5">
              <a:extLst>
                <a:ext uri="{FF2B5EF4-FFF2-40B4-BE49-F238E27FC236}">
                  <a16:creationId xmlns:a16="http://schemas.microsoft.com/office/drawing/2014/main" id="{4B210C44-5B50-404C-B37F-B64830B4A602}"/>
                </a:ext>
              </a:extLst>
            </p:cNvPr>
            <p:cNvSpPr/>
            <p:nvPr/>
          </p:nvSpPr>
          <p:spPr>
            <a:xfrm>
              <a:off x="551384" y="344905"/>
              <a:ext cx="288000" cy="28800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rgbClr val="002060"/>
                  </a:solidFill>
                  <a:latin typeface="Arial" panose="020B0604020202020204" pitchFamily="34" charset="0"/>
                  <a:cs typeface="Arial" panose="020B0604020202020204" pitchFamily="34" charset="0"/>
                </a:rPr>
                <a:t>2</a:t>
              </a:r>
              <a:endParaRPr lang="ko-KR" altLang="en-US" sz="1600" b="1" dirty="0">
                <a:solidFill>
                  <a:srgbClr val="002060"/>
                </a:solidFill>
                <a:latin typeface="Arial" panose="020B0604020202020204" pitchFamily="34" charset="0"/>
                <a:cs typeface="Arial" panose="020B0604020202020204" pitchFamily="34" charset="0"/>
              </a:endParaRPr>
            </a:p>
          </p:txBody>
        </p:sp>
      </p:grpSp>
      <p:sp>
        <p:nvSpPr>
          <p:cNvPr id="14" name="TextBox 13">
            <a:extLst>
              <a:ext uri="{FF2B5EF4-FFF2-40B4-BE49-F238E27FC236}">
                <a16:creationId xmlns:a16="http://schemas.microsoft.com/office/drawing/2014/main" id="{8592E678-5AB9-4188-9AA3-5F4A5E631BE6}"/>
              </a:ext>
            </a:extLst>
          </p:cNvPr>
          <p:cNvSpPr txBox="1"/>
          <p:nvPr/>
        </p:nvSpPr>
        <p:spPr>
          <a:xfrm>
            <a:off x="391170" y="5579668"/>
            <a:ext cx="2881524" cy="369332"/>
          </a:xfrm>
          <a:prstGeom prst="rect">
            <a:avLst/>
          </a:prstGeom>
          <a:noFill/>
        </p:spPr>
        <p:txBody>
          <a:bodyPr wrap="square" rtlCol="0" anchor="ctr">
            <a:spAutoFit/>
          </a:bodyPr>
          <a:lstStyle/>
          <a:p>
            <a:pPr algn="ctr"/>
            <a:r>
              <a:rPr lang="en-US" altLang="ko-KR" dirty="0">
                <a:latin typeface="Arial" panose="020B0604020202020204" pitchFamily="34" charset="0"/>
                <a:cs typeface="Arial" panose="020B0604020202020204" pitchFamily="34" charset="0"/>
              </a:rPr>
              <a:t>Pixel world environment</a:t>
            </a:r>
            <a:endParaRPr lang="ko-KR" altLang="en-US"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65DB31E5-9217-49A8-B404-F3B3020DC8E2}"/>
              </a:ext>
            </a:extLst>
          </p:cNvPr>
          <p:cNvSpPr txBox="1"/>
          <p:nvPr/>
        </p:nvSpPr>
        <p:spPr>
          <a:xfrm>
            <a:off x="8509580" y="5579668"/>
            <a:ext cx="2610001" cy="369332"/>
          </a:xfrm>
          <a:prstGeom prst="rect">
            <a:avLst/>
          </a:prstGeom>
          <a:noFill/>
        </p:spPr>
        <p:txBody>
          <a:bodyPr wrap="square" rtlCol="0" anchor="ctr">
            <a:spAutoFit/>
          </a:bodyPr>
          <a:lstStyle/>
          <a:p>
            <a:pPr algn="ctr"/>
            <a:r>
              <a:rPr lang="en-US" altLang="ko-KR" dirty="0">
                <a:latin typeface="Arial" panose="020B0604020202020204" pitchFamily="34" charset="0"/>
                <a:cs typeface="Arial" panose="020B0604020202020204" pitchFamily="34" charset="0"/>
              </a:rPr>
              <a:t>Recommender system</a:t>
            </a:r>
            <a:endParaRPr lang="ko-KR" altLang="en-US" dirty="0">
              <a:latin typeface="Arial" panose="020B0604020202020204" pitchFamily="34" charset="0"/>
              <a:cs typeface="Arial" panose="020B0604020202020204" pitchFamily="34" charset="0"/>
            </a:endParaRPr>
          </a:p>
        </p:txBody>
      </p:sp>
      <p:pic>
        <p:nvPicPr>
          <p:cNvPr id="21" name="그림 20">
            <a:extLst>
              <a:ext uri="{FF2B5EF4-FFF2-40B4-BE49-F238E27FC236}">
                <a16:creationId xmlns:a16="http://schemas.microsoft.com/office/drawing/2014/main" id="{2F4ADACB-2888-4917-B2D3-35B88FC9C4E9}"/>
              </a:ext>
            </a:extLst>
          </p:cNvPr>
          <p:cNvPicPr>
            <a:picLocks noChangeAspect="1"/>
          </p:cNvPicPr>
          <p:nvPr/>
        </p:nvPicPr>
        <p:blipFill rotWithShape="1">
          <a:blip r:embed="rId3">
            <a:extLst>
              <a:ext uri="{28A0092B-C50C-407E-A947-70E740481C1C}">
                <a14:useLocalDpi xmlns:a14="http://schemas.microsoft.com/office/drawing/2010/main" val="0"/>
              </a:ext>
            </a:extLst>
          </a:blip>
          <a:srcRect l="3445" t="678" r="1339" b="3627"/>
          <a:stretch/>
        </p:blipFill>
        <p:spPr>
          <a:xfrm>
            <a:off x="634328" y="3824659"/>
            <a:ext cx="2395208" cy="1466683"/>
          </a:xfrm>
          <a:prstGeom prst="rect">
            <a:avLst/>
          </a:prstGeom>
        </p:spPr>
      </p:pic>
      <p:pic>
        <p:nvPicPr>
          <p:cNvPr id="22" name="그림 21">
            <a:extLst>
              <a:ext uri="{FF2B5EF4-FFF2-40B4-BE49-F238E27FC236}">
                <a16:creationId xmlns:a16="http://schemas.microsoft.com/office/drawing/2014/main" id="{6EBB3668-9625-441A-A5A9-E319A5E386D1}"/>
              </a:ext>
            </a:extLst>
          </p:cNvPr>
          <p:cNvPicPr>
            <a:picLocks noChangeAspect="1"/>
          </p:cNvPicPr>
          <p:nvPr/>
        </p:nvPicPr>
        <p:blipFill rotWithShape="1">
          <a:blip r:embed="rId4"/>
          <a:srcRect l="784"/>
          <a:stretch/>
        </p:blipFill>
        <p:spPr>
          <a:xfrm flipV="1">
            <a:off x="633746" y="1507611"/>
            <a:ext cx="2395208" cy="1582708"/>
          </a:xfrm>
          <a:prstGeom prst="rect">
            <a:avLst/>
          </a:prstGeom>
        </p:spPr>
      </p:pic>
      <p:sp>
        <p:nvSpPr>
          <p:cNvPr id="23" name="화살표: 아래쪽 22">
            <a:extLst>
              <a:ext uri="{FF2B5EF4-FFF2-40B4-BE49-F238E27FC236}">
                <a16:creationId xmlns:a16="http://schemas.microsoft.com/office/drawing/2014/main" id="{D5170DF8-915E-47BF-8826-DADCD80DD303}"/>
              </a:ext>
            </a:extLst>
          </p:cNvPr>
          <p:cNvSpPr/>
          <p:nvPr/>
        </p:nvSpPr>
        <p:spPr>
          <a:xfrm>
            <a:off x="1604828" y="3217722"/>
            <a:ext cx="412283" cy="496701"/>
          </a:xfrm>
          <a:prstGeom prst="downArrow">
            <a:avLst/>
          </a:prstGeom>
          <a:solidFill>
            <a:schemeClr val="bg1">
              <a:lumMod val="8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361"/>
          </a:p>
        </p:txBody>
      </p:sp>
      <p:sp>
        <p:nvSpPr>
          <p:cNvPr id="24" name="TextBox 23">
            <a:extLst>
              <a:ext uri="{FF2B5EF4-FFF2-40B4-BE49-F238E27FC236}">
                <a16:creationId xmlns:a16="http://schemas.microsoft.com/office/drawing/2014/main" id="{17C5313C-7B7F-4837-967E-C84E2B5C4D2D}"/>
              </a:ext>
            </a:extLst>
          </p:cNvPr>
          <p:cNvSpPr txBox="1"/>
          <p:nvPr/>
        </p:nvSpPr>
        <p:spPr>
          <a:xfrm>
            <a:off x="2068446" y="3303600"/>
            <a:ext cx="960508" cy="307777"/>
          </a:xfrm>
          <a:prstGeom prst="rect">
            <a:avLst/>
          </a:prstGeom>
          <a:noFill/>
        </p:spPr>
        <p:txBody>
          <a:bodyPr wrap="square" rtlCol="0" anchor="ctr">
            <a:spAutoFit/>
          </a:bodyPr>
          <a:lstStyle/>
          <a:p>
            <a:r>
              <a:rPr lang="en-US" altLang="ko-KR" sz="1400" dirty="0">
                <a:latin typeface="Arial" panose="020B0604020202020204" pitchFamily="34" charset="0"/>
                <a:cs typeface="Arial" panose="020B0604020202020204" pitchFamily="34" charset="0"/>
              </a:rPr>
              <a:t>Emulate </a:t>
            </a:r>
            <a:endParaRPr lang="ko-KR" altLang="en-US" sz="1400" dirty="0">
              <a:latin typeface="Arial" panose="020B0604020202020204" pitchFamily="34" charset="0"/>
              <a:cs typeface="Arial" panose="020B0604020202020204" pitchFamily="34" charset="0"/>
            </a:endParaRPr>
          </a:p>
        </p:txBody>
      </p:sp>
      <p:sp>
        <p:nvSpPr>
          <p:cNvPr id="74" name="TextBox 73">
            <a:extLst>
              <a:ext uri="{FF2B5EF4-FFF2-40B4-BE49-F238E27FC236}">
                <a16:creationId xmlns:a16="http://schemas.microsoft.com/office/drawing/2014/main" id="{AC5C5240-FE17-49AD-A014-2CFACE13C47F}"/>
              </a:ext>
            </a:extLst>
          </p:cNvPr>
          <p:cNvSpPr txBox="1"/>
          <p:nvPr/>
        </p:nvSpPr>
        <p:spPr>
          <a:xfrm>
            <a:off x="4148322" y="5579668"/>
            <a:ext cx="2610001" cy="369332"/>
          </a:xfrm>
          <a:prstGeom prst="rect">
            <a:avLst/>
          </a:prstGeom>
          <a:noFill/>
        </p:spPr>
        <p:txBody>
          <a:bodyPr wrap="square" rtlCol="0" anchor="ctr">
            <a:spAutoFit/>
          </a:bodyPr>
          <a:lstStyle/>
          <a:p>
            <a:pPr algn="ctr"/>
            <a:r>
              <a:rPr lang="en-US" altLang="ko-KR" dirty="0">
                <a:latin typeface="Arial" panose="020B0604020202020204" pitchFamily="34" charset="0"/>
                <a:cs typeface="Arial" panose="020B0604020202020204" pitchFamily="34" charset="0"/>
              </a:rPr>
              <a:t>User model</a:t>
            </a:r>
            <a:endParaRPr lang="ko-KR" altLang="en-US" dirty="0">
              <a:latin typeface="Arial" panose="020B0604020202020204" pitchFamily="34" charset="0"/>
              <a:cs typeface="Arial" panose="020B0604020202020204" pitchFamily="34" charset="0"/>
            </a:endParaRPr>
          </a:p>
        </p:txBody>
      </p:sp>
      <p:cxnSp>
        <p:nvCxnSpPr>
          <p:cNvPr id="88" name="직선 연결선 87">
            <a:extLst>
              <a:ext uri="{FF2B5EF4-FFF2-40B4-BE49-F238E27FC236}">
                <a16:creationId xmlns:a16="http://schemas.microsoft.com/office/drawing/2014/main" id="{B12D2BC0-9610-498B-9793-5C325600C722}"/>
              </a:ext>
            </a:extLst>
          </p:cNvPr>
          <p:cNvCxnSpPr>
            <a:cxnSpLocks/>
          </p:cNvCxnSpPr>
          <p:nvPr/>
        </p:nvCxnSpPr>
        <p:spPr>
          <a:xfrm>
            <a:off x="3486000" y="1758277"/>
            <a:ext cx="0" cy="3659596"/>
          </a:xfrm>
          <a:prstGeom prst="line">
            <a:avLst/>
          </a:prstGeom>
          <a:ln w="285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9" name="직선 연결선 88">
            <a:extLst>
              <a:ext uri="{FF2B5EF4-FFF2-40B4-BE49-F238E27FC236}">
                <a16:creationId xmlns:a16="http://schemas.microsoft.com/office/drawing/2014/main" id="{BBF9DCA9-518C-47AF-A951-FCD807D32989}"/>
              </a:ext>
            </a:extLst>
          </p:cNvPr>
          <p:cNvCxnSpPr>
            <a:cxnSpLocks/>
          </p:cNvCxnSpPr>
          <p:nvPr/>
        </p:nvCxnSpPr>
        <p:spPr>
          <a:xfrm>
            <a:off x="7445228" y="1758277"/>
            <a:ext cx="0" cy="3659596"/>
          </a:xfrm>
          <a:prstGeom prst="line">
            <a:avLst/>
          </a:prstGeom>
          <a:ln w="285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53" name="그림 152">
            <a:extLst>
              <a:ext uri="{FF2B5EF4-FFF2-40B4-BE49-F238E27FC236}">
                <a16:creationId xmlns:a16="http://schemas.microsoft.com/office/drawing/2014/main" id="{7D7B40C1-153F-4A29-A665-F402913AB9C3}"/>
              </a:ext>
            </a:extLst>
          </p:cNvPr>
          <p:cNvPicPr>
            <a:picLocks noChangeAspect="1"/>
          </p:cNvPicPr>
          <p:nvPr/>
        </p:nvPicPr>
        <p:blipFill>
          <a:blip r:embed="rId5"/>
          <a:stretch>
            <a:fillRect/>
          </a:stretch>
        </p:blipFill>
        <p:spPr>
          <a:xfrm>
            <a:off x="7960486" y="1480463"/>
            <a:ext cx="3627462" cy="1554190"/>
          </a:xfrm>
          <a:prstGeom prst="rect">
            <a:avLst/>
          </a:prstGeom>
        </p:spPr>
      </p:pic>
      <p:pic>
        <p:nvPicPr>
          <p:cNvPr id="8" name="그림 7">
            <a:extLst>
              <a:ext uri="{FF2B5EF4-FFF2-40B4-BE49-F238E27FC236}">
                <a16:creationId xmlns:a16="http://schemas.microsoft.com/office/drawing/2014/main" id="{23CE3A34-3EA1-400C-A44B-BBA1DB5D923D}"/>
              </a:ext>
            </a:extLst>
          </p:cNvPr>
          <p:cNvPicPr>
            <a:picLocks noChangeAspect="1"/>
          </p:cNvPicPr>
          <p:nvPr/>
        </p:nvPicPr>
        <p:blipFill>
          <a:blip r:embed="rId6"/>
          <a:stretch>
            <a:fillRect/>
          </a:stretch>
        </p:blipFill>
        <p:spPr>
          <a:xfrm>
            <a:off x="3679921" y="2048774"/>
            <a:ext cx="3627459" cy="3043611"/>
          </a:xfrm>
          <a:prstGeom prst="rect">
            <a:avLst/>
          </a:prstGeom>
        </p:spPr>
      </p:pic>
      <p:pic>
        <p:nvPicPr>
          <p:cNvPr id="10" name="그림 9">
            <a:extLst>
              <a:ext uri="{FF2B5EF4-FFF2-40B4-BE49-F238E27FC236}">
                <a16:creationId xmlns:a16="http://schemas.microsoft.com/office/drawing/2014/main" id="{F0CEF4EC-59E1-4DC4-9E0E-A24431104B44}"/>
              </a:ext>
            </a:extLst>
          </p:cNvPr>
          <p:cNvPicPr>
            <a:picLocks noChangeAspect="1"/>
          </p:cNvPicPr>
          <p:nvPr/>
        </p:nvPicPr>
        <p:blipFill>
          <a:blip r:embed="rId7"/>
          <a:stretch>
            <a:fillRect/>
          </a:stretch>
        </p:blipFill>
        <p:spPr>
          <a:xfrm>
            <a:off x="7545331" y="3824659"/>
            <a:ext cx="4400669" cy="1154087"/>
          </a:xfrm>
          <a:prstGeom prst="rect">
            <a:avLst/>
          </a:prstGeom>
        </p:spPr>
      </p:pic>
      <p:sp>
        <p:nvSpPr>
          <p:cNvPr id="19" name="TextBox 18">
            <a:extLst>
              <a:ext uri="{FF2B5EF4-FFF2-40B4-BE49-F238E27FC236}">
                <a16:creationId xmlns:a16="http://schemas.microsoft.com/office/drawing/2014/main" id="{940BB66D-C8DB-4971-928D-0D4F9CE2317D}"/>
              </a:ext>
            </a:extLst>
          </p:cNvPr>
          <p:cNvSpPr txBox="1"/>
          <p:nvPr/>
        </p:nvSpPr>
        <p:spPr>
          <a:xfrm>
            <a:off x="572188" y="1149890"/>
            <a:ext cx="2561841" cy="307777"/>
          </a:xfrm>
          <a:prstGeom prst="rect">
            <a:avLst/>
          </a:prstGeom>
          <a:noFill/>
        </p:spPr>
        <p:txBody>
          <a:bodyPr wrap="square" rtlCol="0" anchor="ctr">
            <a:spAutoFit/>
          </a:bodyPr>
          <a:lstStyle/>
          <a:p>
            <a:pPr algn="ctr"/>
            <a:r>
              <a:rPr lang="en-US" altLang="ko-KR" sz="1400" dirty="0">
                <a:latin typeface="Arial" panose="020B0604020202020204" pitchFamily="34" charset="0"/>
                <a:cs typeface="Arial" panose="020B0604020202020204" pitchFamily="34" charset="0"/>
              </a:rPr>
              <a:t>Floor plan and plan-o-gram</a:t>
            </a:r>
            <a:endParaRPr lang="ko-KR" altLang="en-US" sz="1400"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BD8C7752-CD83-4AB5-B411-EA645A0A5A7E}"/>
              </a:ext>
            </a:extLst>
          </p:cNvPr>
          <p:cNvSpPr txBox="1"/>
          <p:nvPr/>
        </p:nvSpPr>
        <p:spPr>
          <a:xfrm>
            <a:off x="7583077" y="3314679"/>
            <a:ext cx="4400663" cy="338554"/>
          </a:xfrm>
          <a:prstGeom prst="rect">
            <a:avLst/>
          </a:prstGeom>
          <a:noFill/>
        </p:spPr>
        <p:txBody>
          <a:bodyPr wrap="square" rtlCol="0" anchor="ctr">
            <a:spAutoFit/>
          </a:bodyPr>
          <a:lstStyle/>
          <a:p>
            <a:pPr algn="ctr"/>
            <a:r>
              <a:rPr lang="en-US" altLang="ko-KR" sz="1600" dirty="0">
                <a:latin typeface="Arial" panose="020B0604020202020204" pitchFamily="34" charset="0"/>
                <a:cs typeface="Arial" panose="020B0604020202020204" pitchFamily="34" charset="0"/>
              </a:rPr>
              <a:t>Recurrent convolutional network (RCN)</a:t>
            </a:r>
            <a:endParaRPr lang="ko-KR" alt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51794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5F3B86A-D7B2-424B-9688-6B55AB42CE52}"/>
              </a:ext>
            </a:extLst>
          </p:cNvPr>
          <p:cNvSpPr>
            <a:spLocks noGrp="1"/>
          </p:cNvSpPr>
          <p:nvPr>
            <p:ph type="title"/>
          </p:nvPr>
        </p:nvSpPr>
        <p:spPr/>
        <p:txBody>
          <a:bodyPr/>
          <a:lstStyle/>
          <a:p>
            <a:r>
              <a:rPr lang="en-US" altLang="ko-KR" dirty="0"/>
              <a:t>Example of Interactive Training Process</a:t>
            </a:r>
            <a:endParaRPr lang="ko-KR" altLang="en-US" dirty="0"/>
          </a:p>
        </p:txBody>
      </p:sp>
      <p:grpSp>
        <p:nvGrpSpPr>
          <p:cNvPr id="4" name="그룹 3">
            <a:extLst>
              <a:ext uri="{FF2B5EF4-FFF2-40B4-BE49-F238E27FC236}">
                <a16:creationId xmlns:a16="http://schemas.microsoft.com/office/drawing/2014/main" id="{5A1800FD-CF6F-4661-A6A3-22B339BB5C08}"/>
              </a:ext>
            </a:extLst>
          </p:cNvPr>
          <p:cNvGrpSpPr/>
          <p:nvPr/>
        </p:nvGrpSpPr>
        <p:grpSpPr>
          <a:xfrm>
            <a:off x="480852" y="272881"/>
            <a:ext cx="1963544" cy="443071"/>
            <a:chOff x="460048" y="267370"/>
            <a:chExt cx="1963544" cy="443071"/>
          </a:xfrm>
        </p:grpSpPr>
        <p:sp>
          <p:nvSpPr>
            <p:cNvPr id="5" name="사각형: 둥근 모서리 4">
              <a:extLst>
                <a:ext uri="{FF2B5EF4-FFF2-40B4-BE49-F238E27FC236}">
                  <a16:creationId xmlns:a16="http://schemas.microsoft.com/office/drawing/2014/main" id="{4ADFC556-B896-43EE-84F0-89B1CABF1D8A}"/>
                </a:ext>
              </a:extLst>
            </p:cNvPr>
            <p:cNvSpPr/>
            <p:nvPr/>
          </p:nvSpPr>
          <p:spPr>
            <a:xfrm>
              <a:off x="460048" y="267370"/>
              <a:ext cx="1963544" cy="443071"/>
            </a:xfrm>
            <a:prstGeom prst="roundRect">
              <a:avLst>
                <a:gd name="adj" fmla="val 32979"/>
              </a:avLst>
            </a:prstGeom>
            <a:solidFill>
              <a:srgbClr val="0315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latin typeface="Arial" panose="020B0604020202020204" pitchFamily="34" charset="0"/>
                  <a:cs typeface="Arial" panose="020B0604020202020204" pitchFamily="34" charset="0"/>
                </a:rPr>
                <a:t>   Methodology</a:t>
              </a:r>
              <a:endParaRPr lang="ko-KR" altLang="en-US" sz="1600" b="1" dirty="0">
                <a:latin typeface="Arial" panose="020B0604020202020204" pitchFamily="34" charset="0"/>
                <a:cs typeface="Arial" panose="020B0604020202020204" pitchFamily="34" charset="0"/>
              </a:endParaRPr>
            </a:p>
          </p:txBody>
        </p:sp>
        <p:sp>
          <p:nvSpPr>
            <p:cNvPr id="6" name="타원 5">
              <a:extLst>
                <a:ext uri="{FF2B5EF4-FFF2-40B4-BE49-F238E27FC236}">
                  <a16:creationId xmlns:a16="http://schemas.microsoft.com/office/drawing/2014/main" id="{4B210C44-5B50-404C-B37F-B64830B4A602}"/>
                </a:ext>
              </a:extLst>
            </p:cNvPr>
            <p:cNvSpPr/>
            <p:nvPr/>
          </p:nvSpPr>
          <p:spPr>
            <a:xfrm>
              <a:off x="551384" y="344905"/>
              <a:ext cx="288000" cy="28800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rgbClr val="002060"/>
                  </a:solidFill>
                  <a:latin typeface="Arial" panose="020B0604020202020204" pitchFamily="34" charset="0"/>
                  <a:cs typeface="Arial" panose="020B0604020202020204" pitchFamily="34" charset="0"/>
                </a:rPr>
                <a:t>2</a:t>
              </a:r>
              <a:endParaRPr lang="ko-KR" altLang="en-US" sz="1600" b="1" dirty="0">
                <a:solidFill>
                  <a:srgbClr val="002060"/>
                </a:solidFill>
                <a:latin typeface="Arial" panose="020B0604020202020204" pitchFamily="34" charset="0"/>
                <a:cs typeface="Arial" panose="020B0604020202020204" pitchFamily="34" charset="0"/>
              </a:endParaRPr>
            </a:p>
          </p:txBody>
        </p:sp>
      </p:grpSp>
      <p:sp>
        <p:nvSpPr>
          <p:cNvPr id="7" name="TextBox 6">
            <a:extLst>
              <a:ext uri="{FF2B5EF4-FFF2-40B4-BE49-F238E27FC236}">
                <a16:creationId xmlns:a16="http://schemas.microsoft.com/office/drawing/2014/main" id="{EAADB992-ADAB-478B-9A3C-797BB81A9150}"/>
              </a:ext>
            </a:extLst>
          </p:cNvPr>
          <p:cNvSpPr txBox="1"/>
          <p:nvPr/>
        </p:nvSpPr>
        <p:spPr>
          <a:xfrm>
            <a:off x="695999" y="4985495"/>
            <a:ext cx="6325381" cy="1166153"/>
          </a:xfrm>
          <a:prstGeom prst="rect">
            <a:avLst/>
          </a:prstGeom>
          <a:noFill/>
        </p:spPr>
        <p:txBody>
          <a:bodyPr wrap="square" rtlCol="0">
            <a:spAutoFit/>
          </a:bodyPr>
          <a:lstStyle/>
          <a:p>
            <a:pPr>
              <a:lnSpc>
                <a:spcPct val="150000"/>
              </a:lnSpc>
            </a:pPr>
            <a:r>
              <a:rPr lang="en-US" altLang="ko-KR" sz="1200" dirty="0">
                <a:solidFill>
                  <a:schemeClr val="bg1"/>
                </a:solidFill>
                <a:highlight>
                  <a:srgbClr val="FF0000"/>
                </a:highlight>
                <a:latin typeface="Arial" panose="020B0604020202020204" pitchFamily="34" charset="0"/>
                <a:cs typeface="Arial" panose="020B0604020202020204" pitchFamily="34" charset="0"/>
              </a:rPr>
              <a:t>Red</a:t>
            </a:r>
            <a:r>
              <a:rPr lang="ko-KR" altLang="en-US" sz="1200" dirty="0">
                <a:solidFill>
                  <a:schemeClr val="bg1"/>
                </a:solidFill>
                <a:highlight>
                  <a:srgbClr val="FF0000"/>
                </a:highlight>
                <a:latin typeface="Arial" panose="020B0604020202020204" pitchFamily="34" charset="0"/>
                <a:cs typeface="Arial" panose="020B0604020202020204" pitchFamily="34" charset="0"/>
              </a:rPr>
              <a:t> </a:t>
            </a:r>
            <a:r>
              <a:rPr lang="en-US" altLang="ko-KR" sz="1200" dirty="0">
                <a:solidFill>
                  <a:schemeClr val="bg1"/>
                </a:solidFill>
                <a:highlight>
                  <a:srgbClr val="FF0000"/>
                </a:highlight>
                <a:latin typeface="Arial" panose="020B0604020202020204" pitchFamily="34" charset="0"/>
                <a:cs typeface="Arial" panose="020B0604020202020204" pitchFamily="34" charset="0"/>
              </a:rPr>
              <a:t>circle</a:t>
            </a:r>
            <a:r>
              <a:rPr lang="ko-KR" altLang="en-US" sz="1200" dirty="0">
                <a:solidFill>
                  <a:schemeClr val="bg1"/>
                </a:solidFill>
                <a:latin typeface="Arial" panose="020B0604020202020204" pitchFamily="34" charset="0"/>
                <a:cs typeface="Arial" panose="020B0604020202020204" pitchFamily="34" charset="0"/>
              </a:rPr>
              <a:t> </a:t>
            </a:r>
            <a:r>
              <a:rPr lang="en-US" altLang="ko-KR" sz="1200" dirty="0">
                <a:latin typeface="Arial" panose="020B0604020202020204" pitchFamily="34" charset="0"/>
                <a:cs typeface="Arial" panose="020B0604020202020204" pitchFamily="34" charset="0"/>
              </a:rPr>
              <a:t>: current</a:t>
            </a:r>
            <a:r>
              <a:rPr lang="ko-KR" altLang="en-US" sz="1200" dirty="0">
                <a:latin typeface="Arial" panose="020B0604020202020204" pitchFamily="34" charset="0"/>
                <a:cs typeface="Arial" panose="020B0604020202020204" pitchFamily="34" charset="0"/>
              </a:rPr>
              <a:t> </a:t>
            </a:r>
            <a:r>
              <a:rPr lang="en-US" altLang="ko-KR" sz="1200" dirty="0">
                <a:latin typeface="Arial" panose="020B0604020202020204" pitchFamily="34" charset="0"/>
                <a:cs typeface="Arial" panose="020B0604020202020204" pitchFamily="34" charset="0"/>
              </a:rPr>
              <a:t>location of user model</a:t>
            </a:r>
          </a:p>
          <a:p>
            <a:pPr>
              <a:lnSpc>
                <a:spcPct val="150000"/>
              </a:lnSpc>
            </a:pPr>
            <a:r>
              <a:rPr lang="en-US" altLang="ko-KR" sz="1200" dirty="0">
                <a:solidFill>
                  <a:schemeClr val="bg1"/>
                </a:solidFill>
                <a:highlight>
                  <a:srgbClr val="000000"/>
                </a:highlight>
                <a:latin typeface="Arial" panose="020B0604020202020204" pitchFamily="34" charset="0"/>
                <a:cs typeface="Arial" panose="020B0604020202020204" pitchFamily="34" charset="0"/>
              </a:rPr>
              <a:t>Black</a:t>
            </a:r>
            <a:r>
              <a:rPr lang="ko-KR" altLang="en-US" sz="1200" dirty="0">
                <a:solidFill>
                  <a:schemeClr val="bg1"/>
                </a:solidFill>
                <a:highlight>
                  <a:srgbClr val="000000"/>
                </a:highlight>
                <a:latin typeface="Arial" panose="020B0604020202020204" pitchFamily="34" charset="0"/>
                <a:cs typeface="Arial" panose="020B0604020202020204" pitchFamily="34" charset="0"/>
              </a:rPr>
              <a:t> </a:t>
            </a:r>
            <a:r>
              <a:rPr lang="en-US" altLang="ko-KR" sz="1200" dirty="0">
                <a:solidFill>
                  <a:schemeClr val="bg1"/>
                </a:solidFill>
                <a:highlight>
                  <a:srgbClr val="000000"/>
                </a:highlight>
                <a:latin typeface="Arial" panose="020B0604020202020204" pitchFamily="34" charset="0"/>
                <a:cs typeface="Arial" panose="020B0604020202020204" pitchFamily="34" charset="0"/>
              </a:rPr>
              <a:t>circle</a:t>
            </a:r>
            <a:r>
              <a:rPr lang="ko-KR" altLang="en-US" sz="1200" dirty="0">
                <a:solidFill>
                  <a:schemeClr val="bg1"/>
                </a:solidFill>
                <a:latin typeface="Arial" panose="020B0604020202020204" pitchFamily="34" charset="0"/>
                <a:cs typeface="Arial" panose="020B0604020202020204" pitchFamily="34" charset="0"/>
              </a:rPr>
              <a:t> </a:t>
            </a:r>
            <a:r>
              <a:rPr lang="en-US" altLang="ko-KR" sz="1200" dirty="0">
                <a:latin typeface="Arial" panose="020B0604020202020204" pitchFamily="34" charset="0"/>
                <a:cs typeface="Arial" panose="020B0604020202020204" pitchFamily="34" charset="0"/>
              </a:rPr>
              <a:t>: user model’s movement</a:t>
            </a:r>
          </a:p>
          <a:p>
            <a:pPr>
              <a:lnSpc>
                <a:spcPct val="150000"/>
              </a:lnSpc>
            </a:pPr>
            <a:r>
              <a:rPr lang="en-US" altLang="ko-KR" sz="1200" dirty="0">
                <a:highlight>
                  <a:srgbClr val="FFFF00"/>
                </a:highlight>
                <a:latin typeface="Arial" panose="020B0604020202020204" pitchFamily="34" charset="0"/>
                <a:cs typeface="Arial" panose="020B0604020202020204" pitchFamily="34" charset="0"/>
              </a:rPr>
              <a:t>Yellow</a:t>
            </a:r>
            <a:r>
              <a:rPr lang="ko-KR" altLang="en-US" sz="1200" dirty="0">
                <a:highlight>
                  <a:srgbClr val="FFFF00"/>
                </a:highlight>
                <a:latin typeface="Arial" panose="020B0604020202020204" pitchFamily="34" charset="0"/>
                <a:cs typeface="Arial" panose="020B0604020202020204" pitchFamily="34" charset="0"/>
              </a:rPr>
              <a:t> </a:t>
            </a:r>
            <a:r>
              <a:rPr lang="en-US" altLang="ko-KR" sz="1200" dirty="0">
                <a:highlight>
                  <a:srgbClr val="FFFF00"/>
                </a:highlight>
                <a:latin typeface="Arial" panose="020B0604020202020204" pitchFamily="34" charset="0"/>
                <a:cs typeface="Arial" panose="020B0604020202020204" pitchFamily="34" charset="0"/>
              </a:rPr>
              <a:t>star</a:t>
            </a:r>
            <a:r>
              <a:rPr lang="ko-KR" altLang="en-US" sz="1200" dirty="0">
                <a:solidFill>
                  <a:schemeClr val="bg1"/>
                </a:solidFill>
                <a:latin typeface="Arial" panose="020B0604020202020204" pitchFamily="34" charset="0"/>
                <a:cs typeface="Arial" panose="020B0604020202020204" pitchFamily="34" charset="0"/>
              </a:rPr>
              <a:t> </a:t>
            </a:r>
            <a:r>
              <a:rPr lang="en-US" altLang="ko-KR" sz="1200" dirty="0">
                <a:latin typeface="Arial" panose="020B0604020202020204" pitchFamily="34" charset="0"/>
                <a:cs typeface="Arial" panose="020B0604020202020204" pitchFamily="34" charset="0"/>
              </a:rPr>
              <a:t>: location of an</a:t>
            </a:r>
            <a:r>
              <a:rPr lang="ko-KR" altLang="en-US" sz="1200" dirty="0">
                <a:latin typeface="Arial" panose="020B0604020202020204" pitchFamily="34" charset="0"/>
                <a:cs typeface="Arial" panose="020B0604020202020204" pitchFamily="34" charset="0"/>
              </a:rPr>
              <a:t> </a:t>
            </a:r>
            <a:r>
              <a:rPr lang="en-US" altLang="ko-KR" sz="1200" dirty="0">
                <a:latin typeface="Arial" panose="020B0604020202020204" pitchFamily="34" charset="0"/>
                <a:cs typeface="Arial" panose="020B0604020202020204" pitchFamily="34" charset="0"/>
              </a:rPr>
              <a:t>item in the initial purchase plan</a:t>
            </a:r>
          </a:p>
          <a:p>
            <a:pPr>
              <a:lnSpc>
                <a:spcPct val="150000"/>
              </a:lnSpc>
            </a:pPr>
            <a:r>
              <a:rPr lang="en-US" altLang="ko-KR" sz="1200" dirty="0">
                <a:solidFill>
                  <a:schemeClr val="bg1"/>
                </a:solidFill>
                <a:highlight>
                  <a:srgbClr val="0000FF"/>
                </a:highlight>
                <a:latin typeface="Arial" panose="020B0604020202020204" pitchFamily="34" charset="0"/>
                <a:cs typeface="Arial" panose="020B0604020202020204" pitchFamily="34" charset="0"/>
              </a:rPr>
              <a:t>Blue</a:t>
            </a:r>
            <a:r>
              <a:rPr lang="ko-KR" altLang="en-US" sz="1200" dirty="0">
                <a:solidFill>
                  <a:schemeClr val="bg1"/>
                </a:solidFill>
                <a:highlight>
                  <a:srgbClr val="0000FF"/>
                </a:highlight>
                <a:latin typeface="Arial" panose="020B0604020202020204" pitchFamily="34" charset="0"/>
                <a:cs typeface="Arial" panose="020B0604020202020204" pitchFamily="34" charset="0"/>
              </a:rPr>
              <a:t> </a:t>
            </a:r>
            <a:r>
              <a:rPr lang="en-US" altLang="ko-KR" sz="1200" dirty="0">
                <a:solidFill>
                  <a:schemeClr val="bg1"/>
                </a:solidFill>
                <a:highlight>
                  <a:srgbClr val="0000FF"/>
                </a:highlight>
                <a:latin typeface="Arial" panose="020B0604020202020204" pitchFamily="34" charset="0"/>
                <a:cs typeface="Arial" panose="020B0604020202020204" pitchFamily="34" charset="0"/>
              </a:rPr>
              <a:t>star</a:t>
            </a:r>
            <a:r>
              <a:rPr lang="ko-KR" altLang="en-US" sz="1200" dirty="0">
                <a:solidFill>
                  <a:schemeClr val="bg1"/>
                </a:solidFill>
                <a:latin typeface="Arial" panose="020B0604020202020204" pitchFamily="34" charset="0"/>
                <a:cs typeface="Arial" panose="020B0604020202020204" pitchFamily="34" charset="0"/>
              </a:rPr>
              <a:t> </a:t>
            </a:r>
            <a:r>
              <a:rPr lang="en-US" altLang="ko-KR" sz="1200" dirty="0">
                <a:latin typeface="Arial" panose="020B0604020202020204" pitchFamily="34" charset="0"/>
                <a:cs typeface="Arial" panose="020B0604020202020204" pitchFamily="34" charset="0"/>
              </a:rPr>
              <a:t>: location of the recommended item that user model accepts</a:t>
            </a:r>
          </a:p>
        </p:txBody>
      </p:sp>
      <p:pic>
        <p:nvPicPr>
          <p:cNvPr id="8" name="그림 7">
            <a:extLst>
              <a:ext uri="{FF2B5EF4-FFF2-40B4-BE49-F238E27FC236}">
                <a16:creationId xmlns:a16="http://schemas.microsoft.com/office/drawing/2014/main" id="{E83E1838-F69C-4236-8A67-BFAA36188A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0" y="1359000"/>
            <a:ext cx="5993028" cy="3551093"/>
          </a:xfrm>
          <a:prstGeom prst="rect">
            <a:avLst/>
          </a:prstGeom>
        </p:spPr>
      </p:pic>
      <p:pic>
        <p:nvPicPr>
          <p:cNvPr id="9" name="그림 8">
            <a:extLst>
              <a:ext uri="{FF2B5EF4-FFF2-40B4-BE49-F238E27FC236}">
                <a16:creationId xmlns:a16="http://schemas.microsoft.com/office/drawing/2014/main" id="{2005F4FE-39F4-44A9-A4B2-ABB40360FA91}"/>
              </a:ext>
            </a:extLst>
          </p:cNvPr>
          <p:cNvPicPr>
            <a:picLocks noChangeAspect="1"/>
          </p:cNvPicPr>
          <p:nvPr/>
        </p:nvPicPr>
        <p:blipFill>
          <a:blip r:embed="rId4"/>
          <a:stretch>
            <a:fillRect/>
          </a:stretch>
        </p:blipFill>
        <p:spPr>
          <a:xfrm>
            <a:off x="7299879" y="4932093"/>
            <a:ext cx="4400669" cy="1154087"/>
          </a:xfrm>
          <a:prstGeom prst="rect">
            <a:avLst/>
          </a:prstGeom>
        </p:spPr>
      </p:pic>
      <p:pic>
        <p:nvPicPr>
          <p:cNvPr id="10" name="그림 9">
            <a:extLst>
              <a:ext uri="{FF2B5EF4-FFF2-40B4-BE49-F238E27FC236}">
                <a16:creationId xmlns:a16="http://schemas.microsoft.com/office/drawing/2014/main" id="{38328FCD-E8F3-46F2-8EDF-28958CACECB1}"/>
              </a:ext>
            </a:extLst>
          </p:cNvPr>
          <p:cNvPicPr>
            <a:picLocks noChangeAspect="1"/>
          </p:cNvPicPr>
          <p:nvPr/>
        </p:nvPicPr>
        <p:blipFill>
          <a:blip r:embed="rId5"/>
          <a:stretch>
            <a:fillRect/>
          </a:stretch>
        </p:blipFill>
        <p:spPr>
          <a:xfrm>
            <a:off x="7365127" y="1135656"/>
            <a:ext cx="4335421" cy="3637625"/>
          </a:xfrm>
          <a:prstGeom prst="rect">
            <a:avLst/>
          </a:prstGeom>
        </p:spPr>
      </p:pic>
      <p:sp>
        <p:nvSpPr>
          <p:cNvPr id="11" name="TextBox 10">
            <a:extLst>
              <a:ext uri="{FF2B5EF4-FFF2-40B4-BE49-F238E27FC236}">
                <a16:creationId xmlns:a16="http://schemas.microsoft.com/office/drawing/2014/main" id="{ED441AB8-1A01-419C-B0FF-B70C5273C1F9}"/>
              </a:ext>
            </a:extLst>
          </p:cNvPr>
          <p:cNvSpPr txBox="1"/>
          <p:nvPr/>
        </p:nvSpPr>
        <p:spPr>
          <a:xfrm>
            <a:off x="7299879" y="5997759"/>
            <a:ext cx="4400663" cy="307777"/>
          </a:xfrm>
          <a:prstGeom prst="rect">
            <a:avLst/>
          </a:prstGeom>
          <a:noFill/>
        </p:spPr>
        <p:txBody>
          <a:bodyPr wrap="square" rtlCol="0" anchor="ctr">
            <a:spAutoFit/>
          </a:bodyPr>
          <a:lstStyle/>
          <a:p>
            <a:pPr algn="ctr"/>
            <a:r>
              <a:rPr lang="en-US" altLang="ko-KR" sz="1400" dirty="0">
                <a:latin typeface="Arial" panose="020B0604020202020204" pitchFamily="34" charset="0"/>
                <a:cs typeface="Arial" panose="020B0604020202020204" pitchFamily="34" charset="0"/>
              </a:rPr>
              <a:t>&lt; Recurrent convolutional network (RCN) &gt;</a:t>
            </a:r>
            <a:endParaRPr lang="ko-KR" alt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095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5F3B86A-D7B2-424B-9688-6B55AB42CE52}"/>
              </a:ext>
            </a:extLst>
          </p:cNvPr>
          <p:cNvSpPr>
            <a:spLocks noGrp="1"/>
          </p:cNvSpPr>
          <p:nvPr>
            <p:ph type="title"/>
          </p:nvPr>
        </p:nvSpPr>
        <p:spPr>
          <a:xfrm>
            <a:off x="2217645" y="177617"/>
            <a:ext cx="9493503" cy="633600"/>
          </a:xfrm>
        </p:spPr>
        <p:txBody>
          <a:bodyPr/>
          <a:lstStyle/>
          <a:p>
            <a:r>
              <a:rPr lang="en-US" altLang="ko-KR" dirty="0"/>
              <a:t>Reinforcement Learning for Recommendation and Operations Control</a:t>
            </a:r>
            <a:endParaRPr lang="ko-KR" altLang="en-US" dirty="0"/>
          </a:p>
        </p:txBody>
      </p:sp>
      <p:grpSp>
        <p:nvGrpSpPr>
          <p:cNvPr id="4" name="그룹 3">
            <a:extLst>
              <a:ext uri="{FF2B5EF4-FFF2-40B4-BE49-F238E27FC236}">
                <a16:creationId xmlns:a16="http://schemas.microsoft.com/office/drawing/2014/main" id="{5A1800FD-CF6F-4661-A6A3-22B339BB5C08}"/>
              </a:ext>
            </a:extLst>
          </p:cNvPr>
          <p:cNvGrpSpPr/>
          <p:nvPr/>
        </p:nvGrpSpPr>
        <p:grpSpPr>
          <a:xfrm>
            <a:off x="480852" y="272881"/>
            <a:ext cx="1963544" cy="443071"/>
            <a:chOff x="460048" y="267370"/>
            <a:chExt cx="1963544" cy="443071"/>
          </a:xfrm>
        </p:grpSpPr>
        <p:sp>
          <p:nvSpPr>
            <p:cNvPr id="5" name="사각형: 둥근 모서리 4">
              <a:extLst>
                <a:ext uri="{FF2B5EF4-FFF2-40B4-BE49-F238E27FC236}">
                  <a16:creationId xmlns:a16="http://schemas.microsoft.com/office/drawing/2014/main" id="{4ADFC556-B896-43EE-84F0-89B1CABF1D8A}"/>
                </a:ext>
              </a:extLst>
            </p:cNvPr>
            <p:cNvSpPr/>
            <p:nvPr/>
          </p:nvSpPr>
          <p:spPr>
            <a:xfrm>
              <a:off x="460048" y="267370"/>
              <a:ext cx="1963544" cy="443071"/>
            </a:xfrm>
            <a:prstGeom prst="roundRect">
              <a:avLst>
                <a:gd name="adj" fmla="val 32979"/>
              </a:avLst>
            </a:prstGeom>
            <a:solidFill>
              <a:srgbClr val="0315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latin typeface="Arial" panose="020B0604020202020204" pitchFamily="34" charset="0"/>
                  <a:cs typeface="Arial" panose="020B0604020202020204" pitchFamily="34" charset="0"/>
                </a:rPr>
                <a:t>   Methodology</a:t>
              </a:r>
              <a:endParaRPr lang="ko-KR" altLang="en-US" sz="1600" b="1" dirty="0">
                <a:latin typeface="Arial" panose="020B0604020202020204" pitchFamily="34" charset="0"/>
                <a:cs typeface="Arial" panose="020B0604020202020204" pitchFamily="34" charset="0"/>
              </a:endParaRPr>
            </a:p>
          </p:txBody>
        </p:sp>
        <p:sp>
          <p:nvSpPr>
            <p:cNvPr id="6" name="타원 5">
              <a:extLst>
                <a:ext uri="{FF2B5EF4-FFF2-40B4-BE49-F238E27FC236}">
                  <a16:creationId xmlns:a16="http://schemas.microsoft.com/office/drawing/2014/main" id="{4B210C44-5B50-404C-B37F-B64830B4A602}"/>
                </a:ext>
              </a:extLst>
            </p:cNvPr>
            <p:cNvSpPr/>
            <p:nvPr/>
          </p:nvSpPr>
          <p:spPr>
            <a:xfrm>
              <a:off x="551384" y="344905"/>
              <a:ext cx="288000" cy="28800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rgbClr val="002060"/>
                  </a:solidFill>
                  <a:latin typeface="Arial" panose="020B0604020202020204" pitchFamily="34" charset="0"/>
                  <a:cs typeface="Arial" panose="020B0604020202020204" pitchFamily="34" charset="0"/>
                </a:rPr>
                <a:t>2</a:t>
              </a:r>
              <a:endParaRPr lang="ko-KR" altLang="en-US" sz="1600" b="1" dirty="0">
                <a:solidFill>
                  <a:srgbClr val="002060"/>
                </a:solidFill>
                <a:latin typeface="Arial" panose="020B0604020202020204" pitchFamily="34" charset="0"/>
                <a:cs typeface="Arial" panose="020B0604020202020204" pitchFamily="34" charset="0"/>
              </a:endParaRPr>
            </a:p>
          </p:txBody>
        </p:sp>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CB2E458-F263-4B0C-8407-ED2F2D146E69}"/>
                  </a:ext>
                </a:extLst>
              </p:cNvPr>
              <p:cNvSpPr txBox="1"/>
              <p:nvPr/>
            </p:nvSpPr>
            <p:spPr>
              <a:xfrm>
                <a:off x="860188" y="5595202"/>
                <a:ext cx="10320812" cy="456087"/>
              </a:xfrm>
              <a:prstGeom prst="rect">
                <a:avLst/>
              </a:prstGeom>
              <a:noFill/>
            </p:spPr>
            <p:txBody>
              <a:bodyPr wrap="square">
                <a:spAutoFit/>
              </a:bodyPr>
              <a:lstStyle/>
              <a:p>
                <a:pPr marL="0" indent="0">
                  <a:lnSpc>
                    <a:spcPct val="150000"/>
                  </a:lnSpc>
                  <a:buClrTx/>
                  <a:buNone/>
                </a:pPr>
                <a:r>
                  <a:rPr lang="en-US" altLang="ko-KR" b="1" dirty="0">
                    <a:latin typeface="Arial" panose="020B0604020202020204" pitchFamily="34" charset="0"/>
                    <a:ea typeface="나눔스퀘어" panose="020B0600000101010101" pitchFamily="50" charset="-127"/>
                    <a:cs typeface="Arial" panose="020B0604020202020204" pitchFamily="34" charset="0"/>
                  </a:rPr>
                  <a:t>Reward function : </a:t>
                </a:r>
                <a14:m>
                  <m:oMath xmlns:m="http://schemas.openxmlformats.org/officeDocument/2006/math">
                    <m:r>
                      <a:rPr lang="en-US" altLang="ko-KR" b="0" i="1" smtClean="0">
                        <a:latin typeface="Cambria Math" panose="02040503050406030204" pitchFamily="18" charset="0"/>
                      </a:rPr>
                      <m:t>𝑅</m:t>
                    </m:r>
                    <m:d>
                      <m:dPr>
                        <m:ctrlPr>
                          <a:rPr lang="en-US" altLang="ko-KR" i="1">
                            <a:latin typeface="Cambria Math" panose="02040503050406030204" pitchFamily="18" charset="0"/>
                          </a:rPr>
                        </m:ctrlPr>
                      </m:dPr>
                      <m:e>
                        <m:sSub>
                          <m:sSubPr>
                            <m:ctrlPr>
                              <a:rPr lang="en-US" altLang="ko-KR" i="1">
                                <a:latin typeface="Cambria Math" panose="02040503050406030204" pitchFamily="18" charset="0"/>
                              </a:rPr>
                            </m:ctrlPr>
                          </m:sSubPr>
                          <m:e>
                            <m:acc>
                              <m:accPr>
                                <m:chr m:val="̂"/>
                                <m:ctrlPr>
                                  <a:rPr lang="en-US" altLang="ko-KR" i="1">
                                    <a:latin typeface="Cambria Math" panose="02040503050406030204" pitchFamily="18" charset="0"/>
                                  </a:rPr>
                                </m:ctrlPr>
                              </m:accPr>
                              <m:e>
                                <m:r>
                                  <a:rPr lang="en-US" altLang="ko-KR" b="0" i="1">
                                    <a:latin typeface="Cambria Math" panose="02040503050406030204" pitchFamily="18" charset="0"/>
                                  </a:rPr>
                                  <m:t>𝑥</m:t>
                                </m:r>
                              </m:e>
                            </m:acc>
                          </m:e>
                          <m:sub>
                            <m:r>
                              <a:rPr lang="en-US" altLang="ko-KR" b="0" i="1">
                                <a:latin typeface="Cambria Math" panose="02040503050406030204" pitchFamily="18" charset="0"/>
                              </a:rPr>
                              <m:t>1:</m:t>
                            </m:r>
                            <m:r>
                              <a:rPr lang="en-US" altLang="ko-KR" b="0" i="1">
                                <a:latin typeface="Cambria Math" panose="02040503050406030204" pitchFamily="18" charset="0"/>
                              </a:rPr>
                              <m:t>𝑇</m:t>
                            </m:r>
                          </m:sub>
                        </m:sSub>
                      </m:e>
                    </m:d>
                    <m:r>
                      <a:rPr lang="en-US" altLang="ko-KR" b="0" i="1">
                        <a:latin typeface="Cambria Math" panose="02040503050406030204" pitchFamily="18" charset="0"/>
                      </a:rPr>
                      <m:t>=</m:t>
                    </m:r>
                    <m:d>
                      <m:dPr>
                        <m:ctrlPr>
                          <a:rPr lang="en-US" altLang="ko-KR" i="1" smtClean="0">
                            <a:latin typeface="Cambria Math" panose="02040503050406030204" pitchFamily="18" charset="0"/>
                          </a:rPr>
                        </m:ctrlPr>
                      </m:dPr>
                      <m:e>
                        <m:r>
                          <a:rPr lang="en-US" altLang="ko-KR" b="0" i="1" smtClean="0">
                            <a:latin typeface="Cambria Math" panose="02040503050406030204" pitchFamily="18" charset="0"/>
                          </a:rPr>
                          <m:t>1−</m:t>
                        </m:r>
                        <m:r>
                          <a:rPr lang="en-US" altLang="ko-KR" b="0" i="1" smtClean="0">
                            <a:latin typeface="Cambria Math" panose="02040503050406030204" pitchFamily="18" charset="0"/>
                          </a:rPr>
                          <m:t>𝜆</m:t>
                        </m:r>
                      </m:e>
                    </m:d>
                    <m:func>
                      <m:funcPr>
                        <m:ctrlPr>
                          <a:rPr lang="en-US" altLang="ko-KR" i="1" smtClean="0">
                            <a:latin typeface="Cambria Math" panose="02040503050406030204" pitchFamily="18" charset="0"/>
                          </a:rPr>
                        </m:ctrlPr>
                      </m:funcPr>
                      <m:fName>
                        <m:r>
                          <m:rPr>
                            <m:sty m:val="p"/>
                          </m:rPr>
                          <a:rPr lang="en-US" altLang="ko-KR" b="0" i="0" smtClean="0">
                            <a:latin typeface="Cambria Math" panose="02040503050406030204" pitchFamily="18" charset="0"/>
                          </a:rPr>
                          <m:t>log</m:t>
                        </m:r>
                        <m:r>
                          <a:rPr lang="en-US" altLang="ko-KR" b="0" i="0" smtClean="0">
                            <a:latin typeface="Cambria Math" panose="02040503050406030204" pitchFamily="18" charset="0"/>
                          </a:rPr>
                          <m:t> </m:t>
                        </m:r>
                      </m:fName>
                      <m:e>
                        <m:r>
                          <m:rPr>
                            <m:sty m:val="p"/>
                          </m:rPr>
                          <a:rPr lang="en-US" altLang="ko-KR" b="0" i="0">
                            <a:latin typeface="Cambria Math" panose="02040503050406030204" pitchFamily="18" charset="0"/>
                          </a:rPr>
                          <m:t>T</m:t>
                        </m:r>
                        <m:r>
                          <m:rPr>
                            <m:sty m:val="p"/>
                          </m:rPr>
                          <a:rPr lang="en-US" altLang="ko-KR" b="0" i="0" smtClean="0">
                            <a:latin typeface="Cambria Math" panose="02040503050406030204" pitchFamily="18" charset="0"/>
                          </a:rPr>
                          <m:t>P</m:t>
                        </m:r>
                        <m:sSub>
                          <m:sSubPr>
                            <m:ctrlPr>
                              <a:rPr lang="en-US" altLang="ko-KR" i="1" smtClean="0">
                                <a:latin typeface="Cambria Math" panose="02040503050406030204" pitchFamily="18" charset="0"/>
                              </a:rPr>
                            </m:ctrlPr>
                          </m:sSubPr>
                          <m:e>
                            <m:r>
                              <m:rPr>
                                <m:sty m:val="p"/>
                              </m:rPr>
                              <a:rPr lang="en-US" altLang="ko-KR" b="0" i="0" smtClean="0">
                                <a:latin typeface="Cambria Math" panose="02040503050406030204" pitchFamily="18" charset="0"/>
                              </a:rPr>
                              <m:t>R</m:t>
                            </m:r>
                          </m:e>
                          <m:sub>
                            <m:r>
                              <m:rPr>
                                <m:sty m:val="p"/>
                              </m:rPr>
                              <a:rPr lang="en-US" altLang="ko-KR" b="0" i="0" smtClean="0">
                                <a:latin typeface="Cambria Math" panose="02040503050406030204" pitchFamily="18" charset="0"/>
                              </a:rPr>
                              <m:t>scale</m:t>
                            </m:r>
                          </m:sub>
                        </m:sSub>
                        <m:d>
                          <m:dPr>
                            <m:ctrlPr>
                              <a:rPr lang="en-US" altLang="ko-KR" i="1">
                                <a:latin typeface="Cambria Math" panose="02040503050406030204" pitchFamily="18" charset="0"/>
                              </a:rPr>
                            </m:ctrlPr>
                          </m:dPr>
                          <m:e>
                            <m:sSub>
                              <m:sSubPr>
                                <m:ctrlPr>
                                  <a:rPr lang="en-US" altLang="ko-KR" i="1">
                                    <a:latin typeface="Cambria Math" panose="02040503050406030204" pitchFamily="18" charset="0"/>
                                  </a:rPr>
                                </m:ctrlPr>
                              </m:sSubPr>
                              <m:e>
                                <m:acc>
                                  <m:accPr>
                                    <m:chr m:val="̂"/>
                                    <m:ctrlPr>
                                      <a:rPr lang="en-US" altLang="ko-KR" i="1">
                                        <a:latin typeface="Cambria Math" panose="02040503050406030204" pitchFamily="18" charset="0"/>
                                      </a:rPr>
                                    </m:ctrlPr>
                                  </m:accPr>
                                  <m:e>
                                    <m:r>
                                      <a:rPr lang="en-US" altLang="ko-KR" b="0" i="1">
                                        <a:latin typeface="Cambria Math" panose="02040503050406030204" pitchFamily="18" charset="0"/>
                                      </a:rPr>
                                      <m:t>𝑥</m:t>
                                    </m:r>
                                  </m:e>
                                </m:acc>
                              </m:e>
                              <m:sub>
                                <m:r>
                                  <a:rPr lang="en-US" altLang="ko-KR" b="0" i="1">
                                    <a:latin typeface="Cambria Math" panose="02040503050406030204" pitchFamily="18" charset="0"/>
                                  </a:rPr>
                                  <m:t>1:</m:t>
                                </m:r>
                                <m:r>
                                  <a:rPr lang="en-US" altLang="ko-KR" b="0" i="1">
                                    <a:latin typeface="Cambria Math" panose="02040503050406030204" pitchFamily="18" charset="0"/>
                                  </a:rPr>
                                  <m:t>𝑇</m:t>
                                </m:r>
                              </m:sub>
                            </m:sSub>
                          </m:e>
                        </m:d>
                      </m:e>
                    </m:func>
                    <m:r>
                      <a:rPr lang="en-US" altLang="ko-KR" b="0" i="1">
                        <a:latin typeface="Cambria Math" panose="02040503050406030204" pitchFamily="18" charset="0"/>
                      </a:rPr>
                      <m:t> −</m:t>
                    </m:r>
                    <m:r>
                      <a:rPr lang="en-US" altLang="ko-KR" b="0" i="1" smtClean="0">
                        <a:latin typeface="Cambria Math" panose="02040503050406030204" pitchFamily="18" charset="0"/>
                      </a:rPr>
                      <m:t>𝜆</m:t>
                    </m:r>
                    <m:func>
                      <m:funcPr>
                        <m:ctrlPr>
                          <a:rPr lang="en-US" altLang="ko-KR" i="1">
                            <a:latin typeface="Cambria Math" panose="02040503050406030204" pitchFamily="18" charset="0"/>
                          </a:rPr>
                        </m:ctrlPr>
                      </m:funcPr>
                      <m:fName>
                        <m:r>
                          <m:rPr>
                            <m:sty m:val="p"/>
                          </m:rPr>
                          <a:rPr lang="en-US" altLang="ko-KR" b="0" i="1" smtClean="0">
                            <a:latin typeface="Cambria Math" panose="02040503050406030204" pitchFamily="18" charset="0"/>
                          </a:rPr>
                          <m:t>log</m:t>
                        </m:r>
                        <m:r>
                          <a:rPr lang="en-US" altLang="ko-KR" b="0">
                            <a:latin typeface="Cambria Math" panose="02040503050406030204" pitchFamily="18" charset="0"/>
                          </a:rPr>
                          <m:t> </m:t>
                        </m:r>
                      </m:fName>
                      <m:e>
                        <m:r>
                          <m:rPr>
                            <m:sty m:val="p"/>
                          </m:rPr>
                          <a:rPr lang="en-US" altLang="ko-KR" b="0" i="0" smtClean="0">
                            <a:latin typeface="Cambria Math" panose="02040503050406030204" pitchFamily="18" charset="0"/>
                          </a:rPr>
                          <m:t>LO</m:t>
                        </m:r>
                        <m:sSub>
                          <m:sSubPr>
                            <m:ctrlPr>
                              <a:rPr lang="en-US" altLang="ko-KR" i="1">
                                <a:latin typeface="Cambria Math" panose="02040503050406030204" pitchFamily="18" charset="0"/>
                              </a:rPr>
                            </m:ctrlPr>
                          </m:sSubPr>
                          <m:e>
                            <m:r>
                              <m:rPr>
                                <m:sty m:val="p"/>
                              </m:rPr>
                              <a:rPr lang="en-US" altLang="ko-KR" b="0" i="0" smtClean="0">
                                <a:latin typeface="Cambria Math" panose="02040503050406030204" pitchFamily="18" charset="0"/>
                              </a:rPr>
                              <m:t>S</m:t>
                            </m:r>
                          </m:e>
                          <m:sub>
                            <m:r>
                              <a:rPr lang="en-US" altLang="ko-KR" b="0" i="1">
                                <a:latin typeface="Cambria Math" panose="02040503050406030204" pitchFamily="18" charset="0"/>
                              </a:rPr>
                              <m:t>𝑠𝑐𝑎𝑙𝑒</m:t>
                            </m:r>
                          </m:sub>
                        </m:sSub>
                        <m:d>
                          <m:dPr>
                            <m:ctrlPr>
                              <a:rPr lang="en-US" altLang="ko-KR" i="1">
                                <a:latin typeface="Cambria Math" panose="02040503050406030204" pitchFamily="18" charset="0"/>
                              </a:rPr>
                            </m:ctrlPr>
                          </m:dPr>
                          <m:e>
                            <m:sSub>
                              <m:sSubPr>
                                <m:ctrlPr>
                                  <a:rPr lang="en-US" altLang="ko-KR" i="1">
                                    <a:latin typeface="Cambria Math" panose="02040503050406030204" pitchFamily="18" charset="0"/>
                                  </a:rPr>
                                </m:ctrlPr>
                              </m:sSubPr>
                              <m:e>
                                <m:acc>
                                  <m:accPr>
                                    <m:chr m:val="̂"/>
                                    <m:ctrlPr>
                                      <a:rPr lang="en-US" altLang="ko-KR" i="1">
                                        <a:latin typeface="Cambria Math" panose="02040503050406030204" pitchFamily="18" charset="0"/>
                                      </a:rPr>
                                    </m:ctrlPr>
                                  </m:accPr>
                                  <m:e>
                                    <m:r>
                                      <a:rPr lang="en-US" altLang="ko-KR" b="0" i="1">
                                        <a:latin typeface="Cambria Math" panose="02040503050406030204" pitchFamily="18" charset="0"/>
                                      </a:rPr>
                                      <m:t>𝑥</m:t>
                                    </m:r>
                                  </m:e>
                                </m:acc>
                              </m:e>
                              <m:sub>
                                <m:r>
                                  <a:rPr lang="en-US" altLang="ko-KR" b="0" i="1">
                                    <a:latin typeface="Cambria Math" panose="02040503050406030204" pitchFamily="18" charset="0"/>
                                  </a:rPr>
                                  <m:t>1:</m:t>
                                </m:r>
                                <m:r>
                                  <a:rPr lang="en-US" altLang="ko-KR" b="0" i="1">
                                    <a:latin typeface="Cambria Math" panose="02040503050406030204" pitchFamily="18" charset="0"/>
                                  </a:rPr>
                                  <m:t>𝑇</m:t>
                                </m:r>
                              </m:sub>
                            </m:sSub>
                          </m:e>
                        </m:d>
                      </m:e>
                    </m:func>
                  </m:oMath>
                </a14:m>
                <a:endParaRPr lang="en-US" altLang="ko-KR" sz="2000" dirty="0"/>
              </a:p>
            </p:txBody>
          </p:sp>
        </mc:Choice>
        <mc:Fallback xmlns="">
          <p:sp>
            <p:nvSpPr>
              <p:cNvPr id="25" name="TextBox 24">
                <a:extLst>
                  <a:ext uri="{FF2B5EF4-FFF2-40B4-BE49-F238E27FC236}">
                    <a16:creationId xmlns:a16="http://schemas.microsoft.com/office/drawing/2014/main" id="{BCB2E458-F263-4B0C-8407-ED2F2D146E69}"/>
                  </a:ext>
                </a:extLst>
              </p:cNvPr>
              <p:cNvSpPr txBox="1">
                <a:spLocks noRot="1" noChangeAspect="1" noMove="1" noResize="1" noEditPoints="1" noAdjustHandles="1" noChangeArrowheads="1" noChangeShapeType="1" noTextEdit="1"/>
              </p:cNvSpPr>
              <p:nvPr/>
            </p:nvSpPr>
            <p:spPr>
              <a:xfrm>
                <a:off x="860188" y="5595202"/>
                <a:ext cx="10320812" cy="456087"/>
              </a:xfrm>
              <a:prstGeom prst="rect">
                <a:avLst/>
              </a:prstGeom>
              <a:blipFill>
                <a:blip r:embed="rId3"/>
                <a:stretch>
                  <a:fillRect l="-473" b="-21333"/>
                </a:stretch>
              </a:blipFill>
            </p:spPr>
            <p:txBody>
              <a:bodyPr/>
              <a:lstStyle/>
              <a:p>
                <a:r>
                  <a:rPr lang="ko-KR" altLang="en-US">
                    <a:noFill/>
                  </a:rPr>
                  <a:t> </a:t>
                </a:r>
              </a:p>
            </p:txBody>
          </p:sp>
        </mc:Fallback>
      </mc:AlternateContent>
      <p:sp>
        <p:nvSpPr>
          <p:cNvPr id="27" name="TextBox 26">
            <a:extLst>
              <a:ext uri="{FF2B5EF4-FFF2-40B4-BE49-F238E27FC236}">
                <a16:creationId xmlns:a16="http://schemas.microsoft.com/office/drawing/2014/main" id="{F617A30B-6EBF-44BB-952B-70B8D93BF860}"/>
              </a:ext>
            </a:extLst>
          </p:cNvPr>
          <p:cNvSpPr txBox="1"/>
          <p:nvPr/>
        </p:nvSpPr>
        <p:spPr>
          <a:xfrm>
            <a:off x="860188" y="4134304"/>
            <a:ext cx="10050812" cy="1200970"/>
          </a:xfrm>
          <a:prstGeom prst="rect">
            <a:avLst/>
          </a:prstGeom>
          <a:noFill/>
        </p:spPr>
        <p:txBody>
          <a:bodyPr wrap="square">
            <a:spAutoFit/>
          </a:bodyPr>
          <a:lstStyle/>
          <a:p>
            <a:pPr marL="0" indent="0">
              <a:lnSpc>
                <a:spcPct val="150000"/>
              </a:lnSpc>
              <a:buClrTx/>
              <a:buNone/>
            </a:pPr>
            <a:r>
              <a:rPr lang="en-US" altLang="ko-KR" b="1" dirty="0">
                <a:latin typeface="Arial" panose="020B0604020202020204" pitchFamily="34" charset="0"/>
                <a:ea typeface="나눔스퀘어" panose="020B0600000101010101" pitchFamily="50" charset="-127"/>
                <a:cs typeface="Arial" panose="020B0604020202020204" pitchFamily="34" charset="0"/>
              </a:rPr>
              <a:t>Operations Control</a:t>
            </a:r>
          </a:p>
          <a:p>
            <a:pPr marL="342900" lvl="1" indent="0">
              <a:lnSpc>
                <a:spcPct val="150000"/>
              </a:lnSpc>
              <a:buClrTx/>
              <a:buNone/>
            </a:pPr>
            <a:r>
              <a:rPr lang="en-US" altLang="ko-KR" sz="1600" u="sng" dirty="0">
                <a:latin typeface="Arial" panose="020B0604020202020204" pitchFamily="34" charset="0"/>
                <a:ea typeface="나눔스퀘어" panose="020B0600000101010101" pitchFamily="50" charset="-127"/>
                <a:cs typeface="Arial" panose="020B0604020202020204" pitchFamily="34" charset="0"/>
              </a:rPr>
              <a:t>To maximize the sales</a:t>
            </a:r>
            <a:r>
              <a:rPr lang="en-US" altLang="ko-KR" sz="1600" dirty="0">
                <a:latin typeface="Arial" panose="020B0604020202020204" pitchFamily="34" charset="0"/>
                <a:ea typeface="나눔스퀘어" panose="020B0600000101010101" pitchFamily="50" charset="-127"/>
                <a:cs typeface="Arial" panose="020B0604020202020204" pitchFamily="34" charset="0"/>
                <a:sym typeface="Wingdings" panose="05000000000000000000" pitchFamily="2" charset="2"/>
              </a:rPr>
              <a:t> </a:t>
            </a:r>
            <a:r>
              <a:rPr lang="en-US" altLang="ko-KR" sz="1600" dirty="0">
                <a:latin typeface="Arial" panose="020B0604020202020204" pitchFamily="34" charset="0"/>
                <a:ea typeface="나눔스퀘어" panose="020B0600000101010101" pitchFamily="50" charset="-127"/>
                <a:cs typeface="Arial" panose="020B0604020202020204" pitchFamily="34" charset="0"/>
              </a:rPr>
              <a:t>Maximize total price of (accepted) recommended items (TPR)</a:t>
            </a:r>
          </a:p>
          <a:p>
            <a:pPr marL="342900" lvl="1" indent="0">
              <a:lnSpc>
                <a:spcPct val="150000"/>
              </a:lnSpc>
              <a:buClrTx/>
              <a:buNone/>
            </a:pPr>
            <a:r>
              <a:rPr lang="en-US" altLang="ko-KR" sz="1600" u="sng" dirty="0">
                <a:latin typeface="Arial" panose="020B0604020202020204" pitchFamily="34" charset="0"/>
                <a:ea typeface="나눔스퀘어" panose="020B0600000101010101" pitchFamily="50" charset="-127"/>
                <a:cs typeface="Arial" panose="020B0604020202020204" pitchFamily="34" charset="0"/>
              </a:rPr>
              <a:t>To minimize the congestion in store</a:t>
            </a:r>
            <a:r>
              <a:rPr lang="ko-KR" altLang="en-US" sz="1600" dirty="0">
                <a:latin typeface="Arial" panose="020B0604020202020204" pitchFamily="34" charset="0"/>
                <a:ea typeface="나눔스퀘어" panose="020B0600000101010101" pitchFamily="50" charset="-127"/>
                <a:cs typeface="Arial" panose="020B0604020202020204" pitchFamily="34" charset="0"/>
              </a:rPr>
              <a:t> </a:t>
            </a:r>
            <a:r>
              <a:rPr lang="en-US" altLang="ko-KR" sz="1600" dirty="0">
                <a:latin typeface="Arial" panose="020B0604020202020204" pitchFamily="34" charset="0"/>
                <a:ea typeface="나눔스퀘어" panose="020B0600000101010101" pitchFamily="50" charset="-127"/>
                <a:cs typeface="Arial" panose="020B0604020202020204" pitchFamily="34" charset="0"/>
                <a:sym typeface="Wingdings" panose="05000000000000000000" pitchFamily="2" charset="2"/>
              </a:rPr>
              <a:t> Minimize length of shopping (LOS)</a:t>
            </a:r>
            <a:endParaRPr lang="en-US" altLang="ko-KR" sz="1600" dirty="0">
              <a:latin typeface="Arial" panose="020B0604020202020204" pitchFamily="34" charset="0"/>
              <a:ea typeface="나눔스퀘어" panose="020B0600000101010101" pitchFamily="50" charset="-127"/>
              <a:cs typeface="Arial" panose="020B0604020202020204" pitchFamily="34" charset="0"/>
            </a:endParaRPr>
          </a:p>
        </p:txBody>
      </p:sp>
      <p:sp>
        <p:nvSpPr>
          <p:cNvPr id="42" name="TextBox 41">
            <a:extLst>
              <a:ext uri="{FF2B5EF4-FFF2-40B4-BE49-F238E27FC236}">
                <a16:creationId xmlns:a16="http://schemas.microsoft.com/office/drawing/2014/main" id="{AAD0A4E1-6D42-40D4-9798-202E8AC26548}"/>
              </a:ext>
            </a:extLst>
          </p:cNvPr>
          <p:cNvSpPr txBox="1"/>
          <p:nvPr/>
        </p:nvSpPr>
        <p:spPr>
          <a:xfrm>
            <a:off x="6434699" y="1317773"/>
            <a:ext cx="2347521" cy="369332"/>
          </a:xfrm>
          <a:prstGeom prst="rect">
            <a:avLst/>
          </a:prstGeom>
          <a:noFill/>
        </p:spPr>
        <p:txBody>
          <a:bodyPr wrap="square" rtlCol="0">
            <a:spAutoFit/>
          </a:bodyPr>
          <a:lstStyle/>
          <a:p>
            <a:pPr algn="ctr"/>
            <a:r>
              <a:rPr lang="en-US" altLang="ko-KR" dirty="0">
                <a:latin typeface="Arial" panose="020B0604020202020204" pitchFamily="34" charset="0"/>
                <a:ea typeface="나눔스퀘어" panose="020B0600000101010101" pitchFamily="50" charset="-127"/>
                <a:cs typeface="Arial" panose="020B0604020202020204" pitchFamily="34" charset="0"/>
              </a:rPr>
              <a:t>2D-pixel world</a:t>
            </a:r>
            <a:endParaRPr lang="ko-KR" altLang="en-US" dirty="0">
              <a:latin typeface="Arial" panose="020B0604020202020204" pitchFamily="34" charset="0"/>
              <a:ea typeface="나눔스퀘어" panose="020B0600000101010101" pitchFamily="50" charset="-127"/>
              <a:cs typeface="Arial" panose="020B0604020202020204" pitchFamily="34" charset="0"/>
            </a:endParaRPr>
          </a:p>
        </p:txBody>
      </p:sp>
      <p:sp>
        <p:nvSpPr>
          <p:cNvPr id="43" name="TextBox 42">
            <a:extLst>
              <a:ext uri="{FF2B5EF4-FFF2-40B4-BE49-F238E27FC236}">
                <a16:creationId xmlns:a16="http://schemas.microsoft.com/office/drawing/2014/main" id="{54B5243A-9513-4CA6-8EC8-88A6ACC1368E}"/>
              </a:ext>
            </a:extLst>
          </p:cNvPr>
          <p:cNvSpPr txBox="1"/>
          <p:nvPr/>
        </p:nvSpPr>
        <p:spPr>
          <a:xfrm>
            <a:off x="5652000" y="2635022"/>
            <a:ext cx="1758072" cy="307777"/>
          </a:xfrm>
          <a:prstGeom prst="rect">
            <a:avLst/>
          </a:prstGeom>
          <a:noFill/>
        </p:spPr>
        <p:txBody>
          <a:bodyPr wrap="square" rtlCol="0">
            <a:spAutoFit/>
          </a:bodyPr>
          <a:lstStyle/>
          <a:p>
            <a:pPr algn="ctr"/>
            <a:r>
              <a:rPr lang="en-US" altLang="ko-KR" sz="1400" dirty="0">
                <a:latin typeface="Arial" panose="020B0604020202020204" pitchFamily="34" charset="0"/>
                <a:ea typeface="나눔스퀘어" panose="020B0600000101010101" pitchFamily="50" charset="-127"/>
                <a:cs typeface="Arial" panose="020B0604020202020204" pitchFamily="34" charset="0"/>
              </a:rPr>
              <a:t>Recommendation</a:t>
            </a:r>
            <a:endParaRPr lang="ko-KR" altLang="en-US" sz="1400" dirty="0">
              <a:latin typeface="Arial" panose="020B0604020202020204" pitchFamily="34" charset="0"/>
              <a:ea typeface="나눔스퀘어" panose="020B0600000101010101" pitchFamily="50" charset="-127"/>
              <a:cs typeface="Arial" panose="020B0604020202020204" pitchFamily="34" charset="0"/>
            </a:endParaRPr>
          </a:p>
        </p:txBody>
      </p:sp>
      <p:sp>
        <p:nvSpPr>
          <p:cNvPr id="44" name="사각형: 둥근 모서리 43">
            <a:extLst>
              <a:ext uri="{FF2B5EF4-FFF2-40B4-BE49-F238E27FC236}">
                <a16:creationId xmlns:a16="http://schemas.microsoft.com/office/drawing/2014/main" id="{CD35B78D-76C4-45FD-95B3-25F60FDA69E3}"/>
              </a:ext>
            </a:extLst>
          </p:cNvPr>
          <p:cNvSpPr/>
          <p:nvPr/>
        </p:nvSpPr>
        <p:spPr>
          <a:xfrm>
            <a:off x="5638570" y="1731525"/>
            <a:ext cx="4038309" cy="2114769"/>
          </a:xfrm>
          <a:prstGeom prst="roundRect">
            <a:avLst>
              <a:gd name="adj" fmla="val 13219"/>
            </a:avLst>
          </a:prstGeom>
          <a:noFill/>
          <a:ln w="19050">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Arial" panose="020B0604020202020204" pitchFamily="34" charset="0"/>
              <a:ea typeface="나눔스퀘어" panose="020B0600000101010101" pitchFamily="50" charset="-127"/>
              <a:cs typeface="Arial" panose="020B0604020202020204" pitchFamily="34" charset="0"/>
            </a:endParaRPr>
          </a:p>
        </p:txBody>
      </p:sp>
      <p:cxnSp>
        <p:nvCxnSpPr>
          <p:cNvPr id="45" name="직선 화살표 연결선 44">
            <a:extLst>
              <a:ext uri="{FF2B5EF4-FFF2-40B4-BE49-F238E27FC236}">
                <a16:creationId xmlns:a16="http://schemas.microsoft.com/office/drawing/2014/main" id="{EA16DECE-9910-4600-BD69-97A0635E917F}"/>
              </a:ext>
            </a:extLst>
          </p:cNvPr>
          <p:cNvCxnSpPr>
            <a:cxnSpLocks/>
          </p:cNvCxnSpPr>
          <p:nvPr/>
        </p:nvCxnSpPr>
        <p:spPr>
          <a:xfrm>
            <a:off x="7421835" y="2493643"/>
            <a:ext cx="0" cy="6249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TextBox 45">
            <a:extLst>
              <a:ext uri="{FF2B5EF4-FFF2-40B4-BE49-F238E27FC236}">
                <a16:creationId xmlns:a16="http://schemas.microsoft.com/office/drawing/2014/main" id="{7745A8D1-F1CB-47D9-A6AC-7FA2C708A27B}"/>
              </a:ext>
            </a:extLst>
          </p:cNvPr>
          <p:cNvSpPr txBox="1"/>
          <p:nvPr/>
        </p:nvSpPr>
        <p:spPr>
          <a:xfrm>
            <a:off x="8074655" y="2660680"/>
            <a:ext cx="1462583" cy="307777"/>
          </a:xfrm>
          <a:prstGeom prst="rect">
            <a:avLst/>
          </a:prstGeom>
          <a:noFill/>
        </p:spPr>
        <p:txBody>
          <a:bodyPr wrap="square" rtlCol="0">
            <a:spAutoFit/>
          </a:bodyPr>
          <a:lstStyle/>
          <a:p>
            <a:pPr algn="ctr"/>
            <a:r>
              <a:rPr lang="en-US" altLang="ko-KR" sz="1400" dirty="0">
                <a:latin typeface="Arial" panose="020B0604020202020204" pitchFamily="34" charset="0"/>
                <a:ea typeface="나눔스퀘어" panose="020B0600000101010101" pitchFamily="50" charset="-127"/>
                <a:cs typeface="Arial" panose="020B0604020202020204" pitchFamily="34" charset="0"/>
              </a:rPr>
              <a:t>Accept / Reject</a:t>
            </a:r>
            <a:endParaRPr lang="ko-KR" altLang="en-US" sz="1400" dirty="0">
              <a:latin typeface="Arial" panose="020B0604020202020204" pitchFamily="34" charset="0"/>
              <a:ea typeface="나눔스퀘어" panose="020B0600000101010101" pitchFamily="50" charset="-127"/>
              <a:cs typeface="Arial" panose="020B0604020202020204" pitchFamily="34" charset="0"/>
            </a:endParaRPr>
          </a:p>
        </p:txBody>
      </p:sp>
      <p:sp>
        <p:nvSpPr>
          <p:cNvPr id="47" name="직사각형 46">
            <a:extLst>
              <a:ext uri="{FF2B5EF4-FFF2-40B4-BE49-F238E27FC236}">
                <a16:creationId xmlns:a16="http://schemas.microsoft.com/office/drawing/2014/main" id="{3DC1D7F0-E08C-400E-9116-E71D66D42624}"/>
              </a:ext>
            </a:extLst>
          </p:cNvPr>
          <p:cNvSpPr/>
          <p:nvPr/>
        </p:nvSpPr>
        <p:spPr>
          <a:xfrm>
            <a:off x="6438679" y="3312274"/>
            <a:ext cx="2646878" cy="369332"/>
          </a:xfrm>
          <a:prstGeom prst="rect">
            <a:avLst/>
          </a:prstGeom>
        </p:spPr>
        <p:txBody>
          <a:bodyPr wrap="none">
            <a:spAutoFit/>
          </a:bodyPr>
          <a:lstStyle/>
          <a:p>
            <a:r>
              <a:rPr lang="en-US" altLang="ko-KR" dirty="0">
                <a:latin typeface="Arial" panose="020B0604020202020204" pitchFamily="34" charset="0"/>
                <a:ea typeface="나눔스퀘어" panose="020B0600000101010101" pitchFamily="50" charset="-127"/>
                <a:cs typeface="Arial" panose="020B0604020202020204" pitchFamily="34" charset="0"/>
              </a:rPr>
              <a:t>Pre-trained User model</a:t>
            </a:r>
            <a:endParaRPr lang="ko-KR" altLang="en-US" dirty="0">
              <a:latin typeface="Arial" panose="020B0604020202020204" pitchFamily="34" charset="0"/>
              <a:cs typeface="Arial" panose="020B0604020202020204" pitchFamily="34" charset="0"/>
            </a:endParaRPr>
          </a:p>
        </p:txBody>
      </p:sp>
      <p:sp>
        <p:nvSpPr>
          <p:cNvPr id="48" name="직사각형 47">
            <a:extLst>
              <a:ext uri="{FF2B5EF4-FFF2-40B4-BE49-F238E27FC236}">
                <a16:creationId xmlns:a16="http://schemas.microsoft.com/office/drawing/2014/main" id="{36656717-A3A5-488F-9F8C-70F46BCDB5CE}"/>
              </a:ext>
            </a:extLst>
          </p:cNvPr>
          <p:cNvSpPr/>
          <p:nvPr/>
        </p:nvSpPr>
        <p:spPr>
          <a:xfrm>
            <a:off x="6259142" y="1927226"/>
            <a:ext cx="3005951" cy="369332"/>
          </a:xfrm>
          <a:prstGeom prst="rect">
            <a:avLst/>
          </a:prstGeom>
        </p:spPr>
        <p:txBody>
          <a:bodyPr wrap="none">
            <a:spAutoFit/>
          </a:bodyPr>
          <a:lstStyle/>
          <a:p>
            <a:r>
              <a:rPr lang="en-US" altLang="ko-KR" dirty="0">
                <a:latin typeface="Arial" panose="020B0604020202020204" pitchFamily="34" charset="0"/>
                <a:ea typeface="나눔스퀘어" panose="020B0600000101010101" pitchFamily="50" charset="-127"/>
                <a:cs typeface="Arial" panose="020B0604020202020204" pitchFamily="34" charset="0"/>
              </a:rPr>
              <a:t> Pre-trained RCN (</a:t>
            </a:r>
            <a:r>
              <a:rPr lang="en-US" altLang="ko-KR" dirty="0" err="1">
                <a:latin typeface="Arial" panose="020B0604020202020204" pitchFamily="34" charset="0"/>
                <a:ea typeface="나눔스퀘어" panose="020B0600000101010101" pitchFamily="50" charset="-127"/>
                <a:cs typeface="Arial" panose="020B0604020202020204" pitchFamily="34" charset="0"/>
              </a:rPr>
              <a:t>Recsys</a:t>
            </a:r>
            <a:r>
              <a:rPr lang="en-US" altLang="ko-KR" dirty="0">
                <a:latin typeface="Arial" panose="020B0604020202020204" pitchFamily="34" charset="0"/>
                <a:ea typeface="나눔스퀘어" panose="020B0600000101010101" pitchFamily="50" charset="-127"/>
                <a:cs typeface="Arial" panose="020B0604020202020204" pitchFamily="34" charset="0"/>
              </a:rPr>
              <a:t>)</a:t>
            </a:r>
            <a:endParaRPr lang="ko-KR" altLang="en-US" dirty="0">
              <a:latin typeface="Arial" panose="020B0604020202020204" pitchFamily="34" charset="0"/>
              <a:cs typeface="Arial" panose="020B0604020202020204" pitchFamily="34" charset="0"/>
            </a:endParaRPr>
          </a:p>
        </p:txBody>
      </p:sp>
      <p:sp>
        <p:nvSpPr>
          <p:cNvPr id="49" name="순서도: 자기 디스크 48">
            <a:extLst>
              <a:ext uri="{FF2B5EF4-FFF2-40B4-BE49-F238E27FC236}">
                <a16:creationId xmlns:a16="http://schemas.microsoft.com/office/drawing/2014/main" id="{B6708F37-099B-425C-9F89-DCF0E8DF1E83}"/>
              </a:ext>
            </a:extLst>
          </p:cNvPr>
          <p:cNvSpPr/>
          <p:nvPr/>
        </p:nvSpPr>
        <p:spPr>
          <a:xfrm>
            <a:off x="2435918" y="1786384"/>
            <a:ext cx="1501514" cy="1178497"/>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400" dirty="0">
                <a:latin typeface="Arial" panose="020B0604020202020204" pitchFamily="34" charset="0"/>
                <a:cs typeface="Arial" panose="020B0604020202020204" pitchFamily="34" charset="0"/>
              </a:rPr>
              <a:t>Feedback </a:t>
            </a:r>
            <a:br>
              <a:rPr lang="en-US" altLang="ko-KR" sz="1400" dirty="0">
                <a:latin typeface="Arial" panose="020B0604020202020204" pitchFamily="34" charset="0"/>
                <a:cs typeface="Arial" panose="020B0604020202020204" pitchFamily="34" charset="0"/>
              </a:rPr>
            </a:br>
            <a:r>
              <a:rPr lang="en-US" altLang="ko-KR" sz="1400" dirty="0">
                <a:latin typeface="Arial" panose="020B0604020202020204" pitchFamily="34" charset="0"/>
                <a:cs typeface="Arial" panose="020B0604020202020204" pitchFamily="34" charset="0"/>
              </a:rPr>
              <a:t>Data storage</a:t>
            </a:r>
            <a:endParaRPr lang="ko-KR" altLang="en-US" sz="1400" dirty="0">
              <a:latin typeface="Arial" panose="020B0604020202020204" pitchFamily="34" charset="0"/>
              <a:cs typeface="Arial" panose="020B0604020202020204" pitchFamily="34" charset="0"/>
            </a:endParaRPr>
          </a:p>
        </p:txBody>
      </p:sp>
      <p:cxnSp>
        <p:nvCxnSpPr>
          <p:cNvPr id="50" name="직선 화살표 연결선 49">
            <a:extLst>
              <a:ext uri="{FF2B5EF4-FFF2-40B4-BE49-F238E27FC236}">
                <a16:creationId xmlns:a16="http://schemas.microsoft.com/office/drawing/2014/main" id="{DB29A180-A62C-4D28-B285-32C17FB0ADD5}"/>
              </a:ext>
            </a:extLst>
          </p:cNvPr>
          <p:cNvCxnSpPr>
            <a:cxnSpLocks/>
          </p:cNvCxnSpPr>
          <p:nvPr/>
        </p:nvCxnSpPr>
        <p:spPr>
          <a:xfrm flipH="1">
            <a:off x="4100215" y="2557849"/>
            <a:ext cx="153835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B1F76A8-DB8B-4994-AF94-B2624DC58BFD}"/>
              </a:ext>
            </a:extLst>
          </p:cNvPr>
          <p:cNvSpPr txBox="1"/>
          <p:nvPr/>
        </p:nvSpPr>
        <p:spPr>
          <a:xfrm>
            <a:off x="3844098" y="2604945"/>
            <a:ext cx="1806667" cy="523220"/>
          </a:xfrm>
          <a:prstGeom prst="rect">
            <a:avLst/>
          </a:prstGeom>
          <a:noFill/>
        </p:spPr>
        <p:txBody>
          <a:bodyPr wrap="square" rtlCol="0">
            <a:spAutoFit/>
          </a:bodyPr>
          <a:lstStyle/>
          <a:p>
            <a:pPr algn="ctr"/>
            <a:r>
              <a:rPr lang="en-US" altLang="ko-KR" sz="1400" dirty="0">
                <a:latin typeface="Arial" panose="020B0604020202020204" pitchFamily="34" charset="0"/>
                <a:ea typeface="나눔스퀘어" panose="020B0600000101010101" pitchFamily="50" charset="-127"/>
                <a:cs typeface="Arial" panose="020B0604020202020204" pitchFamily="34" charset="0"/>
              </a:rPr>
              <a:t>Feedback</a:t>
            </a:r>
            <a:br>
              <a:rPr lang="en-US" altLang="ko-KR" sz="1400" dirty="0">
                <a:latin typeface="Arial" panose="020B0604020202020204" pitchFamily="34" charset="0"/>
                <a:ea typeface="나눔스퀘어" panose="020B0600000101010101" pitchFamily="50" charset="-127"/>
                <a:cs typeface="Arial" panose="020B0604020202020204" pitchFamily="34" charset="0"/>
              </a:rPr>
            </a:br>
            <a:r>
              <a:rPr lang="en-US" altLang="ko-KR" sz="1400" dirty="0">
                <a:latin typeface="Arial" panose="020B0604020202020204" pitchFamily="34" charset="0"/>
                <a:ea typeface="나눔스퀘어" panose="020B0600000101010101" pitchFamily="50" charset="-127"/>
                <a:cs typeface="Arial" panose="020B0604020202020204" pitchFamily="34" charset="0"/>
              </a:rPr>
              <a:t>&amp; Reward</a:t>
            </a:r>
            <a:endParaRPr lang="ko-KR" altLang="en-US" sz="1400" dirty="0">
              <a:latin typeface="Arial" panose="020B0604020202020204" pitchFamily="34" charset="0"/>
              <a:ea typeface="나눔스퀘어" panose="020B0600000101010101" pitchFamily="50" charset="-127"/>
              <a:cs typeface="Arial" panose="020B0604020202020204" pitchFamily="34" charset="0"/>
            </a:endParaRPr>
          </a:p>
        </p:txBody>
      </p:sp>
      <p:cxnSp>
        <p:nvCxnSpPr>
          <p:cNvPr id="52" name="직선 화살표 연결선 51">
            <a:extLst>
              <a:ext uri="{FF2B5EF4-FFF2-40B4-BE49-F238E27FC236}">
                <a16:creationId xmlns:a16="http://schemas.microsoft.com/office/drawing/2014/main" id="{5030585D-00EE-4B0A-90E8-8D0816C3B672}"/>
              </a:ext>
            </a:extLst>
          </p:cNvPr>
          <p:cNvCxnSpPr>
            <a:cxnSpLocks/>
          </p:cNvCxnSpPr>
          <p:nvPr/>
        </p:nvCxnSpPr>
        <p:spPr>
          <a:xfrm>
            <a:off x="3937432" y="2176849"/>
            <a:ext cx="221688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E78B5050-8460-4D1D-9B13-2D8305012553}"/>
              </a:ext>
            </a:extLst>
          </p:cNvPr>
          <p:cNvSpPr txBox="1"/>
          <p:nvPr/>
        </p:nvSpPr>
        <p:spPr>
          <a:xfrm>
            <a:off x="3786284" y="1806533"/>
            <a:ext cx="1806667" cy="307777"/>
          </a:xfrm>
          <a:prstGeom prst="rect">
            <a:avLst/>
          </a:prstGeom>
          <a:noFill/>
        </p:spPr>
        <p:txBody>
          <a:bodyPr wrap="square" rtlCol="0">
            <a:spAutoFit/>
          </a:bodyPr>
          <a:lstStyle/>
          <a:p>
            <a:pPr algn="ctr"/>
            <a:r>
              <a:rPr lang="en-US" altLang="ko-KR" sz="1400" dirty="0">
                <a:latin typeface="Arial" panose="020B0604020202020204" pitchFamily="34" charset="0"/>
                <a:ea typeface="나눔스퀘어" panose="020B0600000101010101" pitchFamily="50" charset="-127"/>
                <a:cs typeface="Arial" panose="020B0604020202020204" pitchFamily="34" charset="0"/>
              </a:rPr>
              <a:t>Update</a:t>
            </a:r>
            <a:endParaRPr lang="ko-KR" altLang="en-US" sz="1400" dirty="0">
              <a:latin typeface="Arial" panose="020B0604020202020204" pitchFamily="34" charset="0"/>
              <a:ea typeface="나눔스퀘어" panose="020B0600000101010101" pitchFamily="50" charset="-127"/>
              <a:cs typeface="Arial" panose="020B0604020202020204" pitchFamily="34" charset="0"/>
            </a:endParaRPr>
          </a:p>
        </p:txBody>
      </p:sp>
      <p:cxnSp>
        <p:nvCxnSpPr>
          <p:cNvPr id="54" name="직선 화살표 연결선 53">
            <a:extLst>
              <a:ext uri="{FF2B5EF4-FFF2-40B4-BE49-F238E27FC236}">
                <a16:creationId xmlns:a16="http://schemas.microsoft.com/office/drawing/2014/main" id="{C9C05B36-DA00-4327-9480-53C4AF7FF5D3}"/>
              </a:ext>
            </a:extLst>
          </p:cNvPr>
          <p:cNvCxnSpPr>
            <a:cxnSpLocks/>
          </p:cNvCxnSpPr>
          <p:nvPr/>
        </p:nvCxnSpPr>
        <p:spPr>
          <a:xfrm flipV="1">
            <a:off x="8051835" y="2493643"/>
            <a:ext cx="0" cy="6249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E50B79B5-C20C-4F46-A653-BCA3121A947E}"/>
              </a:ext>
            </a:extLst>
          </p:cNvPr>
          <p:cNvSpPr txBox="1"/>
          <p:nvPr/>
        </p:nvSpPr>
        <p:spPr>
          <a:xfrm>
            <a:off x="2988051" y="1312390"/>
            <a:ext cx="2662714" cy="369332"/>
          </a:xfrm>
          <a:prstGeom prst="rect">
            <a:avLst/>
          </a:prstGeom>
          <a:noFill/>
        </p:spPr>
        <p:txBody>
          <a:bodyPr wrap="square" rtlCol="0">
            <a:spAutoFit/>
          </a:bodyPr>
          <a:lstStyle/>
          <a:p>
            <a:pPr algn="ctr"/>
            <a:r>
              <a:rPr lang="en-US" altLang="ko-KR" b="1" u="sng" dirty="0">
                <a:latin typeface="Arial" panose="020B0604020202020204" pitchFamily="34" charset="0"/>
                <a:ea typeface="나눔스퀘어" panose="020B0600000101010101" pitchFamily="50" charset="-127"/>
                <a:cs typeface="Arial" panose="020B0604020202020204" pitchFamily="34" charset="0"/>
              </a:rPr>
              <a:t>REINFORCE algorithm</a:t>
            </a:r>
            <a:endParaRPr lang="ko-KR" altLang="en-US" b="1" u="sng" dirty="0">
              <a:latin typeface="Arial" panose="020B0604020202020204" pitchFamily="34" charset="0"/>
              <a:ea typeface="나눔스퀘어" panose="020B0600000101010101" pitchFamily="50" charset="-127"/>
              <a:cs typeface="Arial" panose="020B0604020202020204" pitchFamily="34" charset="0"/>
            </a:endParaRPr>
          </a:p>
        </p:txBody>
      </p:sp>
    </p:spTree>
    <p:extLst>
      <p:ext uri="{BB962C8B-B14F-4D97-AF65-F5344CB8AC3E}">
        <p14:creationId xmlns:p14="http://schemas.microsoft.com/office/powerpoint/2010/main" val="2079794354"/>
      </p:ext>
    </p:extLst>
  </p:cSld>
  <p:clrMapOvr>
    <a:masterClrMapping/>
  </p:clrMapOvr>
</p:sld>
</file>

<file path=ppt/theme/theme1.xml><?xml version="1.0" encoding="utf-8"?>
<a:theme xmlns:a="http://schemas.openxmlformats.org/drawingml/2006/main" name="1_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10585</TotalTime>
  <Words>2227</Words>
  <Application>Microsoft Macintosh PowerPoint</Application>
  <PresentationFormat>와이드스크린</PresentationFormat>
  <Paragraphs>236</Paragraphs>
  <Slides>14</Slides>
  <Notes>14</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14</vt:i4>
      </vt:variant>
    </vt:vector>
  </HeadingPairs>
  <TitlesOfParts>
    <vt:vector size="19" baseType="lpstr">
      <vt:lpstr>맑은 고딕</vt:lpstr>
      <vt:lpstr>Arial</vt:lpstr>
      <vt:lpstr>Cambria Math</vt:lpstr>
      <vt:lpstr>Wingdings</vt:lpstr>
      <vt:lpstr>1_Office 테마</vt:lpstr>
      <vt:lpstr>2022 SIGKDD Applied Data Science Track  Recommendation in Offline Stores: A Gamification Approach for Learning the Spatiotemporal Representation of Indoor Shopping</vt:lpstr>
      <vt:lpstr>Background : Previous Attempts in Offline Retail</vt:lpstr>
      <vt:lpstr>Main Goal</vt:lpstr>
      <vt:lpstr>Unique Features of Offline Retail Stores</vt:lpstr>
      <vt:lpstr>Unique Features of Offline Retail Stores</vt:lpstr>
      <vt:lpstr>Research Goal &amp; Main Challenge</vt:lpstr>
      <vt:lpstr>Gamification approach for learning the spatiotemporal representation</vt:lpstr>
      <vt:lpstr>Example of Interactive Training Process</vt:lpstr>
      <vt:lpstr>Reinforcement Learning for Recommendation and Operations Control</vt:lpstr>
      <vt:lpstr>Result of Pre-trained Recurrent Convolutional Network</vt:lpstr>
      <vt:lpstr>Result of Interactive Training</vt:lpstr>
      <vt:lpstr>Example of results visualized in the 2D-pixel world</vt:lpstr>
      <vt:lpstr>Conclusion &amp; Future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natural human</dc:creator>
  <cp:lastModifiedBy>(대학원생) 신종경 (인공지능대학원)</cp:lastModifiedBy>
  <cp:revision>843</cp:revision>
  <dcterms:created xsi:type="dcterms:W3CDTF">2013-11-04T07:44:37Z</dcterms:created>
  <dcterms:modified xsi:type="dcterms:W3CDTF">2022-08-18T20:41:34Z</dcterms:modified>
</cp:coreProperties>
</file>